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Rubik" panose="020B0604020202020204" charset="-79"/>
      <p:regular r:id="rId15"/>
    </p:embeddedFont>
    <p:embeddedFont>
      <p:font typeface="Rubik Bold" panose="020B0604020202020204" charset="-79"/>
      <p:regular r:id="rId16"/>
    </p:embeddedFont>
    <p:embeddedFont>
      <p:font typeface="Rubik Italics" panose="020B0604020202020204" charset="-79"/>
      <p:regular r:id="rId17"/>
    </p:embeddedFont>
    <p:embeddedFont>
      <p:font typeface="Telegraf" panose="020B0604020202020204" charset="0"/>
      <p:regular r:id="rId18"/>
    </p:embeddedFont>
    <p:embeddedFont>
      <p:font typeface="Telegraf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50AF-708E-466D-9B88-50A78B3FC819}" type="datetimeFigureOut">
              <a:rPr lang="en-IN" smtClean="0"/>
              <a:t>14-10-2025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DED18-EB06-4880-861F-5AB9A67D2B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89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DED18-EB06-4880-861F-5AB9A67D2B1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90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DED18-EB06-4880-861F-5AB9A67D2B1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37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2971" y="1626734"/>
            <a:ext cx="8914510" cy="568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80"/>
              </a:lnSpc>
            </a:pPr>
            <a:r>
              <a:rPr lang="en-US" sz="12000" b="1" spc="-1009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Applications</a:t>
            </a:r>
          </a:p>
          <a:p>
            <a:pPr algn="l">
              <a:lnSpc>
                <a:spcPts val="14280"/>
              </a:lnSpc>
            </a:pPr>
            <a:r>
              <a:rPr lang="en-US" sz="12000" b="1" spc="-1009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of </a:t>
            </a:r>
            <a:r>
              <a:rPr lang="en-US" sz="12000" b="1" spc="-1009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UAVs </a:t>
            </a:r>
            <a:r>
              <a:rPr lang="en-US" sz="12000" b="1" spc="-1009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</a:t>
            </a:r>
          </a:p>
          <a:p>
            <a:pPr algn="l">
              <a:lnSpc>
                <a:spcPts val="14280"/>
              </a:lnSpc>
            </a:pPr>
            <a:r>
              <a:rPr lang="en-US" sz="12000" b="1" spc="-1009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Industries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524000" y="1483859"/>
            <a:ext cx="1524000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582401" y="795839"/>
            <a:ext cx="5340980" cy="613860"/>
          </a:xfrm>
          <a:custGeom>
            <a:avLst/>
            <a:gdLst/>
            <a:ahLst/>
            <a:cxnLst/>
            <a:rect l="l" t="t" r="r" b="b"/>
            <a:pathLst>
              <a:path w="1354113" h="161675">
                <a:moveTo>
                  <a:pt x="80838" y="0"/>
                </a:moveTo>
                <a:lnTo>
                  <a:pt x="1273276" y="0"/>
                </a:lnTo>
                <a:cubicBezTo>
                  <a:pt x="1317921" y="0"/>
                  <a:pt x="1354113" y="36192"/>
                  <a:pt x="1354113" y="80838"/>
                </a:cubicBezTo>
                <a:lnTo>
                  <a:pt x="1354113" y="80838"/>
                </a:lnTo>
                <a:cubicBezTo>
                  <a:pt x="1354113" y="102277"/>
                  <a:pt x="1345596" y="122838"/>
                  <a:pt x="1330437" y="137998"/>
                </a:cubicBezTo>
                <a:cubicBezTo>
                  <a:pt x="1315276" y="153158"/>
                  <a:pt x="1294715" y="161675"/>
                  <a:pt x="1273276" y="161675"/>
                </a:cubicBezTo>
                <a:lnTo>
                  <a:pt x="80838" y="161675"/>
                </a:lnTo>
                <a:cubicBezTo>
                  <a:pt x="36192" y="161675"/>
                  <a:pt x="0" y="125483"/>
                  <a:pt x="0" y="80838"/>
                </a:cubicBezTo>
                <a:lnTo>
                  <a:pt x="0" y="80838"/>
                </a:lnTo>
                <a:cubicBezTo>
                  <a:pt x="0" y="36192"/>
                  <a:pt x="36192" y="0"/>
                  <a:pt x="80838" y="0"/>
                </a:cubicBezTo>
                <a:close/>
              </a:path>
            </a:pathLst>
          </a:custGeom>
          <a:solidFill>
            <a:srgbClr val="F2F1FB"/>
          </a:solidFill>
          <a:ln w="19050" cap="rnd">
            <a:solidFill>
              <a:srgbClr val="464646"/>
            </a:solidFill>
            <a:prstDash val="solid"/>
            <a:round/>
          </a:ln>
        </p:spPr>
      </p:sp>
      <p:sp>
        <p:nvSpPr>
          <p:cNvPr id="7" name="TextBox 7"/>
          <p:cNvSpPr txBox="1"/>
          <p:nvPr/>
        </p:nvSpPr>
        <p:spPr>
          <a:xfrm>
            <a:off x="11666077" y="705425"/>
            <a:ext cx="5173628" cy="79468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r>
              <a:rPr lang="en-US" sz="2200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Subject: </a:t>
            </a:r>
            <a:r>
              <a:rPr lang="en-US" sz="2200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Introduction To Industry 4.0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90179" y="8650050"/>
            <a:ext cx="4656366" cy="772647"/>
            <a:chOff x="-18083" y="-37361"/>
            <a:chExt cx="1226368" cy="203495"/>
          </a:xfrm>
        </p:grpSpPr>
        <p:sp>
          <p:nvSpPr>
            <p:cNvPr id="9" name="Freeform 9"/>
            <p:cNvSpPr/>
            <p:nvPr/>
          </p:nvSpPr>
          <p:spPr>
            <a:xfrm>
              <a:off x="0" y="-13548"/>
              <a:ext cx="1208285" cy="155870"/>
            </a:xfrm>
            <a:custGeom>
              <a:avLst/>
              <a:gdLst/>
              <a:ahLst/>
              <a:cxnLst/>
              <a:rect l="l" t="t" r="r" b="b"/>
              <a:pathLst>
                <a:path w="1208285" h="155870">
                  <a:moveTo>
                    <a:pt x="77935" y="0"/>
                  </a:moveTo>
                  <a:lnTo>
                    <a:pt x="1130350" y="0"/>
                  </a:lnTo>
                  <a:cubicBezTo>
                    <a:pt x="1173392" y="0"/>
                    <a:pt x="1208285" y="34893"/>
                    <a:pt x="1208285" y="77935"/>
                  </a:cubicBezTo>
                  <a:lnTo>
                    <a:pt x="1208285" y="77935"/>
                  </a:lnTo>
                  <a:cubicBezTo>
                    <a:pt x="1208285" y="120977"/>
                    <a:pt x="1173392" y="155870"/>
                    <a:pt x="1130350" y="155870"/>
                  </a:cubicBezTo>
                  <a:lnTo>
                    <a:pt x="77935" y="155870"/>
                  </a:lnTo>
                  <a:cubicBezTo>
                    <a:pt x="34893" y="155870"/>
                    <a:pt x="0" y="120977"/>
                    <a:pt x="0" y="77935"/>
                  </a:cubicBezTo>
                  <a:lnTo>
                    <a:pt x="0" y="77935"/>
                  </a:lnTo>
                  <a:cubicBezTo>
                    <a:pt x="0" y="34893"/>
                    <a:pt x="34893" y="0"/>
                    <a:pt x="77935" y="0"/>
                  </a:cubicBezTo>
                  <a:close/>
                </a:path>
              </a:pathLst>
            </a:custGeom>
            <a:solidFill>
              <a:srgbClr val="F2F1FB"/>
            </a:solidFill>
            <a:ln w="19050" cap="rnd">
              <a:solidFill>
                <a:srgbClr val="46464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8083" y="-37361"/>
              <a:ext cx="1208285" cy="2034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Presented to: </a:t>
              </a: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Prof. Dhruv Kumar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7481" y="1731752"/>
            <a:ext cx="5207178" cy="2922529"/>
          </a:xfrm>
          <a:custGeom>
            <a:avLst/>
            <a:gdLst/>
            <a:ahLst/>
            <a:cxnLst/>
            <a:rect l="l" t="t" r="r" b="b"/>
            <a:pathLst>
              <a:path w="5207178" h="2922529">
                <a:moveTo>
                  <a:pt x="0" y="0"/>
                </a:moveTo>
                <a:lnTo>
                  <a:pt x="5207178" y="0"/>
                </a:lnTo>
                <a:lnTo>
                  <a:pt x="5207178" y="2922529"/>
                </a:lnTo>
                <a:lnTo>
                  <a:pt x="0" y="292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05251" y="6408874"/>
            <a:ext cx="467550" cy="4675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235070" y="4075207"/>
            <a:ext cx="5024230" cy="2625160"/>
          </a:xfrm>
          <a:custGeom>
            <a:avLst/>
            <a:gdLst/>
            <a:ahLst/>
            <a:cxnLst/>
            <a:rect l="l" t="t" r="r" b="b"/>
            <a:pathLst>
              <a:path w="5024230" h="2625160">
                <a:moveTo>
                  <a:pt x="0" y="0"/>
                </a:moveTo>
                <a:lnTo>
                  <a:pt x="5024230" y="0"/>
                </a:lnTo>
                <a:lnTo>
                  <a:pt x="5024230" y="2625160"/>
                </a:lnTo>
                <a:lnTo>
                  <a:pt x="0" y="262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570370" y="6700367"/>
            <a:ext cx="5947563" cy="2683358"/>
          </a:xfrm>
          <a:custGeom>
            <a:avLst/>
            <a:gdLst/>
            <a:ahLst/>
            <a:cxnLst/>
            <a:rect l="l" t="t" r="r" b="b"/>
            <a:pathLst>
              <a:path w="5947563" h="2683358">
                <a:moveTo>
                  <a:pt x="0" y="0"/>
                </a:moveTo>
                <a:lnTo>
                  <a:pt x="5947563" y="0"/>
                </a:lnTo>
                <a:lnTo>
                  <a:pt x="5947563" y="2683358"/>
                </a:lnTo>
                <a:lnTo>
                  <a:pt x="0" y="2683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9" b="-3232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92971" y="6955676"/>
            <a:ext cx="4362879" cy="2422877"/>
            <a:chOff x="0" y="-31636"/>
            <a:chExt cx="1149038" cy="6381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3109" cy="590524"/>
            </a:xfrm>
            <a:custGeom>
              <a:avLst/>
              <a:gdLst/>
              <a:ahLst/>
              <a:cxnLst/>
              <a:rect l="l" t="t" r="r" b="b"/>
              <a:pathLst>
                <a:path w="1143109" h="590524">
                  <a:moveTo>
                    <a:pt x="1143109" y="64213"/>
                  </a:moveTo>
                  <a:lnTo>
                    <a:pt x="1143109" y="526310"/>
                  </a:lnTo>
                  <a:cubicBezTo>
                    <a:pt x="1143109" y="561774"/>
                    <a:pt x="1114360" y="590524"/>
                    <a:pt x="1078896" y="590524"/>
                  </a:cubicBezTo>
                  <a:lnTo>
                    <a:pt x="64213" y="590524"/>
                  </a:lnTo>
                  <a:cubicBezTo>
                    <a:pt x="28749" y="590524"/>
                    <a:pt x="0" y="561774"/>
                    <a:pt x="0" y="526310"/>
                  </a:cubicBezTo>
                  <a:lnTo>
                    <a:pt x="0" y="64213"/>
                  </a:lnTo>
                  <a:cubicBezTo>
                    <a:pt x="0" y="28749"/>
                    <a:pt x="28749" y="0"/>
                    <a:pt x="64213" y="0"/>
                  </a:cubicBezTo>
                  <a:lnTo>
                    <a:pt x="1078896" y="0"/>
                  </a:lnTo>
                  <a:cubicBezTo>
                    <a:pt x="1114360" y="0"/>
                    <a:pt x="1143109" y="28749"/>
                    <a:pt x="1143109" y="64213"/>
                  </a:cubicBezTo>
                  <a:close/>
                </a:path>
              </a:pathLst>
            </a:custGeom>
            <a:solidFill>
              <a:srgbClr val="F2F1FB"/>
            </a:solidFill>
            <a:ln w="19050" cap="rnd">
              <a:solidFill>
                <a:srgbClr val="46464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5929" y="-31636"/>
              <a:ext cx="1143109" cy="638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99"/>
                </a:lnSpc>
              </a:pPr>
              <a:r>
                <a:rPr lang="en-US" sz="19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    Presented by: </a:t>
              </a:r>
            </a:p>
            <a:p>
              <a:pPr marL="1295397" lvl="3" indent="-323849" algn="just">
                <a:lnSpc>
                  <a:spcPts val="2799"/>
                </a:lnSpc>
                <a:buAutoNum type="romanLcPeriod"/>
              </a:pP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Satyartha Prakash</a:t>
              </a:r>
            </a:p>
            <a:p>
              <a:pPr marL="1295397" lvl="3" indent="-323849" algn="just">
                <a:lnSpc>
                  <a:spcPts val="2799"/>
                </a:lnSpc>
                <a:buAutoNum type="romanLcPeriod"/>
              </a:pP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Sohan Kr. Das</a:t>
              </a:r>
            </a:p>
            <a:p>
              <a:pPr marL="1295397" lvl="3" indent="-323849" algn="just">
                <a:lnSpc>
                  <a:spcPts val="2799"/>
                </a:lnSpc>
                <a:buAutoNum type="romanLcPeriod"/>
              </a:pP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Ajit Kumar</a:t>
              </a:r>
            </a:p>
            <a:p>
              <a:pPr marL="1295397" lvl="3" indent="-323849" algn="just">
                <a:lnSpc>
                  <a:spcPts val="2799"/>
                </a:lnSpc>
                <a:buAutoNum type="romanLcPeriod"/>
              </a:pP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Sandeep Kumar</a:t>
              </a:r>
            </a:p>
            <a:p>
              <a:pPr marL="1295397" lvl="3" indent="-323849" algn="just">
                <a:lnSpc>
                  <a:spcPts val="2799"/>
                </a:lnSpc>
                <a:buAutoNum type="romanLcPeriod"/>
              </a:pPr>
              <a:r>
                <a:rPr lang="en-US" sz="19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Umesh Kumar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FDFDF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FDFDF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344768" y="1068663"/>
            <a:ext cx="15295028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FDFDFE"/>
                </a:solidFill>
                <a:latin typeface="Telegraf"/>
                <a:ea typeface="Telegraf"/>
                <a:cs typeface="Telegraf"/>
                <a:sym typeface="Telegraf"/>
              </a:rPr>
              <a:t>UAVs in Logistics &amp; Delivery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3173F4-E75C-16ED-C472-7AC8CC41D1BF}"/>
              </a:ext>
            </a:extLst>
          </p:cNvPr>
          <p:cNvGrpSpPr/>
          <p:nvPr/>
        </p:nvGrpSpPr>
        <p:grpSpPr>
          <a:xfrm>
            <a:off x="1062344" y="2657386"/>
            <a:ext cx="5200652" cy="7147769"/>
            <a:chOff x="1062344" y="2657386"/>
            <a:chExt cx="5200652" cy="7147769"/>
          </a:xfrm>
        </p:grpSpPr>
        <p:grpSp>
          <p:nvGrpSpPr>
            <p:cNvPr id="6" name="Group 6"/>
            <p:cNvGrpSpPr/>
            <p:nvPr/>
          </p:nvGrpSpPr>
          <p:grpSpPr>
            <a:xfrm>
              <a:off x="1062344" y="2657386"/>
              <a:ext cx="5200652" cy="7147769"/>
              <a:chOff x="0" y="0"/>
              <a:chExt cx="1210830" cy="166416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DFDFE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65286" y="6915224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Last-Mile Delivery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5286" y="7704190"/>
              <a:ext cx="4850190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Companies such as 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Amazon and Zomato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 are using drones to 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deliver packages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 straight to people's homes.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260878" y="2995794"/>
              <a:ext cx="4852394" cy="3448008"/>
              <a:chOff x="0" y="0"/>
              <a:chExt cx="751763" cy="53418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513" r="-5513"/>
                </a:stretch>
              </a:blip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D53976-A470-7CFA-3D97-B4EDE856534A}"/>
              </a:ext>
            </a:extLst>
          </p:cNvPr>
          <p:cNvGrpSpPr/>
          <p:nvPr/>
        </p:nvGrpSpPr>
        <p:grpSpPr>
          <a:xfrm>
            <a:off x="12092291" y="2657386"/>
            <a:ext cx="5200652" cy="7147769"/>
            <a:chOff x="12092291" y="2657386"/>
            <a:chExt cx="5200652" cy="7147769"/>
          </a:xfrm>
        </p:grpSpPr>
        <p:grpSp>
          <p:nvGrpSpPr>
            <p:cNvPr id="9" name="Group 9"/>
            <p:cNvGrpSpPr/>
            <p:nvPr/>
          </p:nvGrpSpPr>
          <p:grpSpPr>
            <a:xfrm>
              <a:off x="12092291" y="2657386"/>
              <a:ext cx="5200652" cy="7147769"/>
              <a:chOff x="0" y="0"/>
              <a:chExt cx="1210830" cy="16641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DFDF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242016" y="2997160"/>
              <a:ext cx="4852394" cy="3448008"/>
              <a:chOff x="0" y="0"/>
              <a:chExt cx="751763" cy="5341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5513" r="-5513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2268625" y="6915224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Faster and Greener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179356" y="7728994"/>
              <a:ext cx="5026523" cy="1944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Drone delivery can </a:t>
              </a:r>
              <a:r>
                <a:rPr lang="en-US" sz="2199" b="1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reduce delivery</a:t>
              </a:r>
              <a:r>
                <a:rPr lang="en-US" sz="2199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 times, especially in congested </a:t>
              </a:r>
              <a:r>
                <a:rPr lang="en-US" sz="2199" b="1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urban areas,</a:t>
              </a:r>
              <a:r>
                <a:rPr lang="en-US" sz="2199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199" b="1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lower the carbon</a:t>
              </a:r>
              <a:r>
                <a:rPr lang="en-US" sz="2199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2199" b="1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footprint </a:t>
              </a:r>
              <a:r>
                <a:rPr lang="en-US" sz="2199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of logistics.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8F40DF-327E-9FF7-9519-8C3E87719E2C}"/>
              </a:ext>
            </a:extLst>
          </p:cNvPr>
          <p:cNvGrpSpPr/>
          <p:nvPr/>
        </p:nvGrpSpPr>
        <p:grpSpPr>
          <a:xfrm>
            <a:off x="6577298" y="2657386"/>
            <a:ext cx="5200652" cy="7147769"/>
            <a:chOff x="6577298" y="2657386"/>
            <a:chExt cx="5200652" cy="7147769"/>
          </a:xfrm>
        </p:grpSpPr>
        <p:grpSp>
          <p:nvGrpSpPr>
            <p:cNvPr id="20" name="Group 20"/>
            <p:cNvGrpSpPr/>
            <p:nvPr/>
          </p:nvGrpSpPr>
          <p:grpSpPr>
            <a:xfrm>
              <a:off x="6577298" y="2657386"/>
              <a:ext cx="5200652" cy="7147769"/>
              <a:chOff x="0" y="0"/>
              <a:chExt cx="1210830" cy="16641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6753651" y="6915224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Warehouse Monitoring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751447" y="7728994"/>
              <a:ext cx="4852394" cy="1553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Drones fly through </a:t>
              </a:r>
              <a:r>
                <a:rPr lang="en-US" sz="21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warehouses 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Scanning </a:t>
              </a:r>
              <a:r>
                <a:rPr lang="en-US" sz="21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barcodes </a:t>
              </a:r>
              <a:r>
                <a:rPr lang="en-US" sz="2199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to </a:t>
              </a:r>
              <a:r>
                <a:rPr lang="en-US" sz="21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automate stock counting 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Improving speed</a:t>
              </a:r>
              <a:r>
                <a:rPr lang="en-US" sz="2199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1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accuracy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6751447" y="2997160"/>
              <a:ext cx="4852394" cy="3448008"/>
              <a:chOff x="0" y="0"/>
              <a:chExt cx="751763" cy="5341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4491" b="-26239"/>
                </a:stretch>
              </a:blip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FDFDF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FDFDF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344768" y="1068663"/>
            <a:ext cx="15295028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FDFDFE"/>
                </a:solidFill>
                <a:latin typeface="Telegraf"/>
                <a:ea typeface="Telegraf"/>
                <a:cs typeface="Telegraf"/>
                <a:sym typeface="Telegraf"/>
              </a:rPr>
              <a:t>UAVs in Smart Cities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2A9A42-97AC-A6AC-E660-FF318612E92F}"/>
              </a:ext>
            </a:extLst>
          </p:cNvPr>
          <p:cNvGrpSpPr/>
          <p:nvPr/>
        </p:nvGrpSpPr>
        <p:grpSpPr>
          <a:xfrm>
            <a:off x="1062344" y="2657386"/>
            <a:ext cx="5200652" cy="7147769"/>
            <a:chOff x="1062344" y="2657386"/>
            <a:chExt cx="5200652" cy="7147769"/>
          </a:xfrm>
        </p:grpSpPr>
        <p:grpSp>
          <p:nvGrpSpPr>
            <p:cNvPr id="6" name="Group 6"/>
            <p:cNvGrpSpPr/>
            <p:nvPr/>
          </p:nvGrpSpPr>
          <p:grpSpPr>
            <a:xfrm>
              <a:off x="1062344" y="2657386"/>
              <a:ext cx="5200652" cy="7147769"/>
              <a:chOff x="0" y="0"/>
              <a:chExt cx="1210830" cy="166416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DFDFE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65286" y="7021807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Urban Management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3082" y="7762993"/>
              <a:ext cx="4850190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 They are used to 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monitor traffic flow, manage large crowds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 at 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events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, and 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respond quickly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 to disasters like</a:t>
              </a:r>
              <a:r>
                <a:rPr lang="en-US" sz="2199" b="1" dirty="0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fires or floods</a:t>
              </a:r>
              <a:r>
                <a:rPr lang="en-US" sz="2199" dirty="0">
                  <a:solidFill>
                    <a:srgbClr val="FDFDFE"/>
                  </a:solidFill>
                  <a:latin typeface="Rubik"/>
                  <a:ea typeface="Rubik"/>
                  <a:cs typeface="Rubik"/>
                  <a:sym typeface="Rubik"/>
                </a:rPr>
                <a:t>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260878" y="2995794"/>
              <a:ext cx="4852394" cy="3448008"/>
              <a:chOff x="0" y="0"/>
              <a:chExt cx="751763" cy="53418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496" b="-38234"/>
                </a:stretch>
              </a:blip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F2C8BF-B6AC-FC59-ACC9-654A5FE53FAD}"/>
              </a:ext>
            </a:extLst>
          </p:cNvPr>
          <p:cNvGrpSpPr/>
          <p:nvPr/>
        </p:nvGrpSpPr>
        <p:grpSpPr>
          <a:xfrm>
            <a:off x="12092291" y="2657386"/>
            <a:ext cx="5200652" cy="7147769"/>
            <a:chOff x="12092291" y="2657386"/>
            <a:chExt cx="5200652" cy="7147769"/>
          </a:xfrm>
        </p:grpSpPr>
        <p:grpSp>
          <p:nvGrpSpPr>
            <p:cNvPr id="9" name="Group 9"/>
            <p:cNvGrpSpPr/>
            <p:nvPr/>
          </p:nvGrpSpPr>
          <p:grpSpPr>
            <a:xfrm>
              <a:off x="12092291" y="2657386"/>
              <a:ext cx="5200652" cy="7147769"/>
              <a:chOff x="0" y="0"/>
              <a:chExt cx="1210830" cy="16641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DFDF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242016" y="2997160"/>
              <a:ext cx="4852394" cy="3448008"/>
              <a:chOff x="0" y="0"/>
              <a:chExt cx="751763" cy="5341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28942" b="-11788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3022212" y="6759870"/>
              <a:ext cx="3340811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DFD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Real-Time Decision Making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235150" y="7917864"/>
              <a:ext cx="4852394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When connected to the </a:t>
              </a:r>
              <a:r>
                <a:rPr lang="en-US" sz="2199" b="1" dirty="0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city's IoT</a:t>
              </a:r>
              <a:r>
                <a:rPr lang="en-US" sz="2199" dirty="0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2199" b="1" dirty="0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network</a:t>
              </a:r>
              <a:r>
                <a:rPr lang="en-US" sz="2199" dirty="0">
                  <a:solidFill>
                    <a:srgbClr val="F8F6F3"/>
                  </a:solidFill>
                  <a:latin typeface="Rubik"/>
                  <a:ea typeface="Rubik"/>
                  <a:cs typeface="Rubik"/>
                  <a:sym typeface="Rubik"/>
                </a:rPr>
                <a:t>, drones provide live data that helps </a:t>
              </a:r>
              <a:r>
                <a:rPr lang="en-US" sz="2199" b="1" dirty="0">
                  <a:solidFill>
                    <a:srgbClr val="F8F6F3"/>
                  </a:solidFill>
                  <a:latin typeface="Rubik Bold"/>
                  <a:ea typeface="Rubik Bold"/>
                  <a:cs typeface="Rubik Bold"/>
                  <a:sym typeface="Rubik Bold"/>
                </a:rPr>
                <a:t>officials make better, faster decisions.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F25C4C-548B-F317-384F-0CFE628F741D}"/>
              </a:ext>
            </a:extLst>
          </p:cNvPr>
          <p:cNvGrpSpPr/>
          <p:nvPr/>
        </p:nvGrpSpPr>
        <p:grpSpPr>
          <a:xfrm>
            <a:off x="6577298" y="2657386"/>
            <a:ext cx="5200652" cy="7147769"/>
            <a:chOff x="6577298" y="2657386"/>
            <a:chExt cx="5200652" cy="7147769"/>
          </a:xfrm>
        </p:grpSpPr>
        <p:grpSp>
          <p:nvGrpSpPr>
            <p:cNvPr id="20" name="Group 20"/>
            <p:cNvGrpSpPr/>
            <p:nvPr/>
          </p:nvGrpSpPr>
          <p:grpSpPr>
            <a:xfrm>
              <a:off x="6577298" y="2657386"/>
              <a:ext cx="5200652" cy="7147769"/>
              <a:chOff x="0" y="0"/>
              <a:chExt cx="1210830" cy="16641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6753651" y="7021807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Improving Public Safety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751447" y="7786750"/>
              <a:ext cx="4852394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Drones </a:t>
              </a:r>
              <a:r>
                <a:rPr lang="en-US" sz="2199" b="1" dirty="0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assist law enforcement</a:t>
              </a:r>
              <a:r>
                <a:rPr lang="en-US" sz="2199" dirty="0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199" b="1" dirty="0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emergency services,</a:t>
              </a:r>
              <a:r>
                <a:rPr lang="en-US" sz="2199" dirty="0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 providing them with </a:t>
              </a:r>
              <a:r>
                <a:rPr lang="en-US" sz="2199" b="1" dirty="0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critical information</a:t>
              </a:r>
              <a:r>
                <a:rPr lang="en-US" sz="2199" dirty="0">
                  <a:solidFill>
                    <a:srgbClr val="FAFAF7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2199" b="1" dirty="0">
                  <a:solidFill>
                    <a:srgbClr val="FAFAF7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from the air.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6751447" y="2997160"/>
              <a:ext cx="4852394" cy="3448008"/>
              <a:chOff x="0" y="0"/>
              <a:chExt cx="751763" cy="5341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28942" b="-11788"/>
                </a:stretch>
              </a:blip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142" y="4347667"/>
            <a:ext cx="7826299" cy="1667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98"/>
              </a:lnSpc>
            </a:pPr>
            <a:r>
              <a:rPr lang="en-US" sz="13734" b="1" spc="-961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Thankyou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732337" y="4150117"/>
            <a:ext cx="406208" cy="395099"/>
            <a:chOff x="0" y="0"/>
            <a:chExt cx="83565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5654" cy="812800"/>
            </a:xfrm>
            <a:custGeom>
              <a:avLst/>
              <a:gdLst/>
              <a:ahLst/>
              <a:cxnLst/>
              <a:rect l="l" t="t" r="r" b="b"/>
              <a:pathLst>
                <a:path w="835654" h="812800">
                  <a:moveTo>
                    <a:pt x="417827" y="0"/>
                  </a:moveTo>
                  <a:cubicBezTo>
                    <a:pt x="187067" y="0"/>
                    <a:pt x="0" y="181951"/>
                    <a:pt x="0" y="406400"/>
                  </a:cubicBezTo>
                  <a:cubicBezTo>
                    <a:pt x="0" y="630849"/>
                    <a:pt x="187067" y="812800"/>
                    <a:pt x="417827" y="812800"/>
                  </a:cubicBezTo>
                  <a:cubicBezTo>
                    <a:pt x="648586" y="812800"/>
                    <a:pt x="835654" y="630849"/>
                    <a:pt x="835654" y="406400"/>
                  </a:cubicBezTo>
                  <a:cubicBezTo>
                    <a:pt x="835654" y="181951"/>
                    <a:pt x="648586" y="0"/>
                    <a:pt x="41782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343" y="38100"/>
              <a:ext cx="67896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98546" y="8728440"/>
            <a:ext cx="390662" cy="3906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524000" y="1483859"/>
            <a:ext cx="15240000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13899" y="8493992"/>
            <a:ext cx="6565074" cy="76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6"/>
              </a:lnSpc>
              <a:spcBef>
                <a:spcPct val="0"/>
              </a:spcBef>
            </a:pPr>
            <a:r>
              <a:rPr lang="en-US" sz="4483" spc="-242" dirty="0" err="1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धन्यवाद</a:t>
            </a:r>
            <a:r>
              <a:rPr lang="en-US" sz="4483" spc="-242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1054715" y="2460837"/>
            <a:ext cx="6204585" cy="6797463"/>
            <a:chOff x="0" y="0"/>
            <a:chExt cx="2899344" cy="31763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9345" cy="3176403"/>
            </a:xfrm>
            <a:custGeom>
              <a:avLst/>
              <a:gdLst/>
              <a:ahLst/>
              <a:cxnLst/>
              <a:rect l="l" t="t" r="r" b="b"/>
              <a:pathLst>
                <a:path w="2899345" h="3176403">
                  <a:moveTo>
                    <a:pt x="241190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998730"/>
                  </a:lnTo>
                  <a:cubicBezTo>
                    <a:pt x="0" y="3096856"/>
                    <a:pt x="79547" y="3176403"/>
                    <a:pt x="177673" y="3176403"/>
                  </a:cubicBezTo>
                  <a:lnTo>
                    <a:pt x="2721672" y="3176403"/>
                  </a:lnTo>
                  <a:cubicBezTo>
                    <a:pt x="2819798" y="3176403"/>
                    <a:pt x="2899345" y="3096856"/>
                    <a:pt x="2899345" y="2998730"/>
                  </a:cubicBezTo>
                  <a:lnTo>
                    <a:pt x="2899345" y="523958"/>
                  </a:lnTo>
                  <a:cubicBezTo>
                    <a:pt x="2899345" y="480251"/>
                    <a:pt x="2883235" y="438079"/>
                    <a:pt x="2854096" y="405503"/>
                  </a:cubicBezTo>
                  <a:lnTo>
                    <a:pt x="2544319" y="59214"/>
                  </a:lnTo>
                  <a:cubicBezTo>
                    <a:pt x="2510615" y="21536"/>
                    <a:pt x="2462456" y="0"/>
                    <a:pt x="2411902" y="0"/>
                  </a:cubicBezTo>
                  <a:close/>
                </a:path>
              </a:pathLst>
            </a:custGeom>
            <a:blipFill>
              <a:blip r:embed="rId2"/>
              <a:stretch>
                <a:fillRect l="-80783" r="-109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344768" y="1068663"/>
            <a:ext cx="14271936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Introduction to UAVs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39D41E-0F74-E223-1FFF-FC853D9C2713}"/>
              </a:ext>
            </a:extLst>
          </p:cNvPr>
          <p:cNvGrpSpPr/>
          <p:nvPr/>
        </p:nvGrpSpPr>
        <p:grpSpPr>
          <a:xfrm>
            <a:off x="1397349" y="2657386"/>
            <a:ext cx="9344697" cy="1052491"/>
            <a:chOff x="1397349" y="2657386"/>
            <a:chExt cx="9344697" cy="1052491"/>
          </a:xfrm>
        </p:grpSpPr>
        <p:grpSp>
          <p:nvGrpSpPr>
            <p:cNvPr id="9" name="Group 9"/>
            <p:cNvGrpSpPr/>
            <p:nvPr/>
          </p:nvGrpSpPr>
          <p:grpSpPr>
            <a:xfrm>
              <a:off x="1399796" y="2657386"/>
              <a:ext cx="9342250" cy="1052491"/>
              <a:chOff x="0" y="0"/>
              <a:chExt cx="2175088" cy="24504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75089" cy="245044"/>
              </a:xfrm>
              <a:custGeom>
                <a:avLst/>
                <a:gdLst/>
                <a:ahLst/>
                <a:cxnLst/>
                <a:rect l="l" t="t" r="r" b="b"/>
                <a:pathLst>
                  <a:path w="2175089" h="245044">
                    <a:moveTo>
                      <a:pt x="24032" y="0"/>
                    </a:moveTo>
                    <a:lnTo>
                      <a:pt x="2151056" y="0"/>
                    </a:lnTo>
                    <a:cubicBezTo>
                      <a:pt x="2157430" y="0"/>
                      <a:pt x="2163543" y="2532"/>
                      <a:pt x="2168050" y="7039"/>
                    </a:cubicBezTo>
                    <a:cubicBezTo>
                      <a:pt x="2172557" y="11546"/>
                      <a:pt x="2175089" y="17659"/>
                      <a:pt x="2175089" y="24032"/>
                    </a:cubicBezTo>
                    <a:lnTo>
                      <a:pt x="2175089" y="221012"/>
                    </a:lnTo>
                    <a:cubicBezTo>
                      <a:pt x="2175089" y="234284"/>
                      <a:pt x="2164329" y="245044"/>
                      <a:pt x="2151056" y="245044"/>
                    </a:cubicBezTo>
                    <a:lnTo>
                      <a:pt x="24032" y="245044"/>
                    </a:lnTo>
                    <a:cubicBezTo>
                      <a:pt x="10760" y="245044"/>
                      <a:pt x="0" y="234284"/>
                      <a:pt x="0" y="221012"/>
                    </a:cubicBezTo>
                    <a:lnTo>
                      <a:pt x="0" y="24032"/>
                    </a:lnTo>
                    <a:cubicBezTo>
                      <a:pt x="0" y="10760"/>
                      <a:pt x="10760" y="0"/>
                      <a:pt x="2403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175088" cy="283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397349" y="2725312"/>
              <a:ext cx="9059732" cy="83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7" lvl="1" indent="-259078" algn="l">
                <a:lnSpc>
                  <a:spcPts val="3359"/>
                </a:lnSpc>
                <a:buFont typeface="Arial"/>
                <a:buChar char="•"/>
              </a:pPr>
              <a:r>
                <a:rPr lang="en-US" sz="23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UAVs, or Unmanned Aerial Vehicles, </a:t>
              </a:r>
              <a:r>
                <a:rPr lang="en-US" sz="23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are drones that fly </a:t>
              </a:r>
              <a:r>
                <a:rPr lang="en-US" sz="2399" i="1" u="sng" dirty="0">
                  <a:solidFill>
                    <a:srgbClr val="464646"/>
                  </a:solidFill>
                  <a:latin typeface="Rubik Italics"/>
                  <a:ea typeface="Rubik Italics"/>
                  <a:cs typeface="Rubik Italics"/>
                  <a:sym typeface="Rubik Italics"/>
                </a:rPr>
                <a:t>without </a:t>
              </a:r>
              <a:r>
                <a:rPr lang="en-US" sz="23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a</a:t>
              </a:r>
              <a:r>
                <a:rPr lang="en-US" sz="2399" i="1" dirty="0">
                  <a:solidFill>
                    <a:srgbClr val="464646"/>
                  </a:solidFill>
                  <a:latin typeface="Rubik Italics"/>
                  <a:ea typeface="Rubik Italics"/>
                  <a:cs typeface="Rubik Italics"/>
                  <a:sym typeface="Rubik Italics"/>
                </a:rPr>
                <a:t> human pilot onboard.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7349" y="3900378"/>
            <a:ext cx="9344697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They can be </a:t>
            </a:r>
            <a:r>
              <a:rPr lang="en-US" sz="2399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remotely controlled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 or </a:t>
            </a:r>
            <a:r>
              <a:rPr lang="en-US" sz="2399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operate autonomously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 using sensors and GPS.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46464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58D29-7810-87D9-564E-D7177040CB26}"/>
              </a:ext>
            </a:extLst>
          </p:cNvPr>
          <p:cNvGrpSpPr/>
          <p:nvPr/>
        </p:nvGrpSpPr>
        <p:grpSpPr>
          <a:xfrm>
            <a:off x="1397349" y="4917648"/>
            <a:ext cx="9526376" cy="3315762"/>
            <a:chOff x="1397349" y="4917648"/>
            <a:chExt cx="9526376" cy="3315762"/>
          </a:xfrm>
        </p:grpSpPr>
        <p:sp>
          <p:nvSpPr>
            <p:cNvPr id="5" name="Freeform 5"/>
            <p:cNvSpPr/>
            <p:nvPr/>
          </p:nvSpPr>
          <p:spPr>
            <a:xfrm>
              <a:off x="1399796" y="5561538"/>
              <a:ext cx="9523929" cy="1698416"/>
            </a:xfrm>
            <a:custGeom>
              <a:avLst/>
              <a:gdLst/>
              <a:ahLst/>
              <a:cxnLst/>
              <a:rect l="l" t="t" r="r" b="b"/>
              <a:pathLst>
                <a:path w="9523929" h="1698416">
                  <a:moveTo>
                    <a:pt x="0" y="0"/>
                  </a:moveTo>
                  <a:lnTo>
                    <a:pt x="9523929" y="0"/>
                  </a:lnTo>
                  <a:lnTo>
                    <a:pt x="9523929" y="1698417"/>
                  </a:lnTo>
                  <a:lnTo>
                    <a:pt x="0" y="1698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91" t="-236307" r="-5825" b="-292389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97349" y="4917648"/>
              <a:ext cx="9344697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7" lvl="1" indent="-259078" algn="l">
                <a:lnSpc>
                  <a:spcPts val="3359"/>
                </a:lnSpc>
                <a:buFont typeface="Arial"/>
                <a:buChar char="•"/>
              </a:pPr>
              <a:r>
                <a:rPr lang="en-US" sz="23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Types of UAVs: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63272" y="7288530"/>
              <a:ext cx="1856235" cy="630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Fixed-Wing (long range)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760804" y="7288530"/>
              <a:ext cx="2824103" cy="94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Rotary-Wing</a:t>
              </a:r>
            </a:p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(hovering, multi-rotor drones)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44525" y="7288530"/>
              <a:ext cx="2697521" cy="630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Hybrid (combination of both)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97349" y="8423910"/>
            <a:ext cx="934469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UAVs </a:t>
            </a:r>
            <a:r>
              <a:rPr lang="en-US" sz="2399" i="1" dirty="0">
                <a:solidFill>
                  <a:srgbClr val="464646"/>
                </a:solidFill>
                <a:latin typeface="Rubik Italics"/>
                <a:ea typeface="Rubik Italics"/>
                <a:cs typeface="Rubik Italics"/>
                <a:sym typeface="Rubik Italics"/>
              </a:rPr>
              <a:t>carry </a:t>
            </a:r>
            <a:r>
              <a:rPr lang="en-US" sz="2399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cameras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2399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sensors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, and</a:t>
            </a:r>
            <a:r>
              <a:rPr lang="en-US" sz="2399" b="1" dirty="0">
                <a:solidFill>
                  <a:srgbClr val="464646"/>
                </a:solidFill>
                <a:latin typeface="Rubik Bold"/>
                <a:ea typeface="Rubik Bold"/>
                <a:cs typeface="Rubik Bold"/>
                <a:sym typeface="Rubik Bold"/>
              </a:rPr>
              <a:t> AI chips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 to </a:t>
            </a:r>
            <a:r>
              <a:rPr lang="en-US" sz="2399" i="1" u="sng" dirty="0">
                <a:solidFill>
                  <a:srgbClr val="464646"/>
                </a:solidFill>
                <a:latin typeface="Rubik Italics"/>
                <a:ea typeface="Rubik Italics"/>
                <a:cs typeface="Rubik Italics"/>
                <a:sym typeface="Rubik Italics"/>
              </a:rPr>
              <a:t>capture data</a:t>
            </a:r>
            <a:r>
              <a:rPr lang="en-US" sz="2399" dirty="0">
                <a:solidFill>
                  <a:srgbClr val="464646"/>
                </a:solidFill>
                <a:latin typeface="Rubik"/>
                <a:ea typeface="Rubik"/>
                <a:cs typeface="Rubik"/>
                <a:sym typeface="Rubik"/>
              </a:rPr>
              <a:t> and </a:t>
            </a:r>
            <a:r>
              <a:rPr lang="en-US" sz="2399" i="1" u="sng" dirty="0">
                <a:solidFill>
                  <a:srgbClr val="464646"/>
                </a:solidFill>
                <a:latin typeface="Rubik Italics"/>
                <a:ea typeface="Rubik Italics"/>
                <a:cs typeface="Rubik Italics"/>
                <a:sym typeface="Rubik Italics"/>
              </a:rPr>
              <a:t>perform tasks.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344768" y="1068663"/>
            <a:ext cx="14271936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UAVs in Manufacturing Industry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93F20B-45F6-E675-F2B5-F2315674B939}"/>
              </a:ext>
            </a:extLst>
          </p:cNvPr>
          <p:cNvGrpSpPr/>
          <p:nvPr/>
        </p:nvGrpSpPr>
        <p:grpSpPr>
          <a:xfrm>
            <a:off x="1028700" y="2657386"/>
            <a:ext cx="7649142" cy="7147769"/>
            <a:chOff x="1028700" y="2657386"/>
            <a:chExt cx="7649142" cy="7147769"/>
          </a:xfrm>
        </p:grpSpPr>
        <p:grpSp>
          <p:nvGrpSpPr>
            <p:cNvPr id="5" name="Group 5"/>
            <p:cNvGrpSpPr/>
            <p:nvPr/>
          </p:nvGrpSpPr>
          <p:grpSpPr>
            <a:xfrm>
              <a:off x="1062344" y="2657386"/>
              <a:ext cx="7615498" cy="7147769"/>
              <a:chOff x="0" y="0"/>
              <a:chExt cx="1773061" cy="16641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73061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773061" h="1664163">
                    <a:moveTo>
                      <a:pt x="60996" y="0"/>
                    </a:moveTo>
                    <a:lnTo>
                      <a:pt x="1712065" y="0"/>
                    </a:lnTo>
                    <a:cubicBezTo>
                      <a:pt x="1745752" y="0"/>
                      <a:pt x="1773061" y="27309"/>
                      <a:pt x="1773061" y="60996"/>
                    </a:cubicBezTo>
                    <a:lnTo>
                      <a:pt x="1773061" y="1603167"/>
                    </a:lnTo>
                    <a:cubicBezTo>
                      <a:pt x="1773061" y="1636855"/>
                      <a:pt x="1745752" y="1664163"/>
                      <a:pt x="1712065" y="1664163"/>
                    </a:cubicBezTo>
                    <a:lnTo>
                      <a:pt x="60996" y="1664163"/>
                    </a:lnTo>
                    <a:cubicBezTo>
                      <a:pt x="27309" y="1664163"/>
                      <a:pt x="0" y="1636855"/>
                      <a:pt x="0" y="1603167"/>
                    </a:cubicBezTo>
                    <a:lnTo>
                      <a:pt x="0" y="60996"/>
                    </a:lnTo>
                    <a:cubicBezTo>
                      <a:pt x="0" y="27309"/>
                      <a:pt x="27309" y="0"/>
                      <a:pt x="609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9292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73061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28700" y="7901663"/>
              <a:ext cx="6769523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Inspecting Hard-to-Reach Areas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0878" y="8358863"/>
              <a:ext cx="7215450" cy="1163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Drones </a:t>
              </a:r>
              <a:r>
                <a:rPr lang="en-US" sz="21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inspect </a:t>
              </a: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hard-to-reach </a:t>
              </a:r>
              <a:r>
                <a:rPr lang="en-US" sz="21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machinery 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to find </a:t>
              </a:r>
              <a:r>
                <a:rPr lang="en-US" sz="21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faults early</a:t>
              </a: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 dirty="0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preventing costly shutdowns</a:t>
              </a: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260878" y="2995794"/>
              <a:ext cx="7219859" cy="4743316"/>
              <a:chOff x="0" y="0"/>
              <a:chExt cx="1118545" cy="7348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18545" cy="734864"/>
              </a:xfrm>
              <a:custGeom>
                <a:avLst/>
                <a:gdLst/>
                <a:ahLst/>
                <a:cxnLst/>
                <a:rect l="l" t="t" r="r" b="b"/>
                <a:pathLst>
                  <a:path w="1118545" h="734864">
                    <a:moveTo>
                      <a:pt x="24663" y="0"/>
                    </a:moveTo>
                    <a:lnTo>
                      <a:pt x="1093882" y="0"/>
                    </a:lnTo>
                    <a:cubicBezTo>
                      <a:pt x="1107503" y="0"/>
                      <a:pt x="1118545" y="11042"/>
                      <a:pt x="1118545" y="24663"/>
                    </a:cubicBezTo>
                    <a:lnTo>
                      <a:pt x="1118545" y="710201"/>
                    </a:lnTo>
                    <a:cubicBezTo>
                      <a:pt x="1118545" y="723822"/>
                      <a:pt x="1107503" y="734864"/>
                      <a:pt x="1093882" y="734864"/>
                    </a:cubicBezTo>
                    <a:lnTo>
                      <a:pt x="24663" y="734864"/>
                    </a:lnTo>
                    <a:cubicBezTo>
                      <a:pt x="11042" y="734864"/>
                      <a:pt x="0" y="723822"/>
                      <a:pt x="0" y="710201"/>
                    </a:cubicBezTo>
                    <a:lnTo>
                      <a:pt x="0" y="24663"/>
                    </a:lnTo>
                    <a:cubicBezTo>
                      <a:pt x="0" y="11042"/>
                      <a:pt x="11042" y="0"/>
                      <a:pt x="24663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1449" b="-30761"/>
                </a:stretch>
              </a:blipFill>
            </p:spPr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203B8A-D801-4563-6084-4DA1D2703EC0}"/>
              </a:ext>
            </a:extLst>
          </p:cNvPr>
          <p:cNvGrpSpPr/>
          <p:nvPr/>
        </p:nvGrpSpPr>
        <p:grpSpPr>
          <a:xfrm>
            <a:off x="9144000" y="2657386"/>
            <a:ext cx="8148944" cy="7147769"/>
            <a:chOff x="9144000" y="2657386"/>
            <a:chExt cx="8148944" cy="7147769"/>
          </a:xfrm>
        </p:grpSpPr>
        <p:grpSp>
          <p:nvGrpSpPr>
            <p:cNvPr id="8" name="Group 8"/>
            <p:cNvGrpSpPr/>
            <p:nvPr/>
          </p:nvGrpSpPr>
          <p:grpSpPr>
            <a:xfrm>
              <a:off x="9144000" y="2657386"/>
              <a:ext cx="8148944" cy="7147769"/>
              <a:chOff x="0" y="0"/>
              <a:chExt cx="1897260" cy="16641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9726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897260" h="1664163">
                    <a:moveTo>
                      <a:pt x="57003" y="0"/>
                    </a:moveTo>
                    <a:lnTo>
                      <a:pt x="1840256" y="0"/>
                    </a:lnTo>
                    <a:cubicBezTo>
                      <a:pt x="1871738" y="0"/>
                      <a:pt x="1897260" y="25521"/>
                      <a:pt x="1897260" y="57003"/>
                    </a:cubicBezTo>
                    <a:lnTo>
                      <a:pt x="1897260" y="1607160"/>
                    </a:lnTo>
                    <a:cubicBezTo>
                      <a:pt x="1897260" y="1638642"/>
                      <a:pt x="1871738" y="1664163"/>
                      <a:pt x="1840256" y="1664163"/>
                    </a:cubicBezTo>
                    <a:lnTo>
                      <a:pt x="57003" y="1664163"/>
                    </a:lnTo>
                    <a:cubicBezTo>
                      <a:pt x="25521" y="1664163"/>
                      <a:pt x="0" y="1638642"/>
                      <a:pt x="0" y="1607160"/>
                    </a:cubicBezTo>
                    <a:lnTo>
                      <a:pt x="0" y="57003"/>
                    </a:lnTo>
                    <a:cubicBezTo>
                      <a:pt x="0" y="25521"/>
                      <a:pt x="25521" y="0"/>
                      <a:pt x="570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92929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89726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326777" y="2995794"/>
              <a:ext cx="7762886" cy="4743316"/>
              <a:chOff x="0" y="0"/>
              <a:chExt cx="874247" cy="53418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74247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874247" h="534187">
                    <a:moveTo>
                      <a:pt x="22938" y="0"/>
                    </a:moveTo>
                    <a:lnTo>
                      <a:pt x="851309" y="0"/>
                    </a:lnTo>
                    <a:cubicBezTo>
                      <a:pt x="857393" y="0"/>
                      <a:pt x="863227" y="2417"/>
                      <a:pt x="867529" y="6718"/>
                    </a:cubicBezTo>
                    <a:cubicBezTo>
                      <a:pt x="871831" y="11020"/>
                      <a:pt x="874247" y="16854"/>
                      <a:pt x="874247" y="22938"/>
                    </a:cubicBezTo>
                    <a:lnTo>
                      <a:pt x="874247" y="511249"/>
                    </a:lnTo>
                    <a:cubicBezTo>
                      <a:pt x="874247" y="517332"/>
                      <a:pt x="871831" y="523167"/>
                      <a:pt x="867529" y="527468"/>
                    </a:cubicBezTo>
                    <a:cubicBezTo>
                      <a:pt x="863227" y="531770"/>
                      <a:pt x="857393" y="534187"/>
                      <a:pt x="851309" y="534187"/>
                    </a:cubicBezTo>
                    <a:lnTo>
                      <a:pt x="22938" y="534187"/>
                    </a:lnTo>
                    <a:cubicBezTo>
                      <a:pt x="16854" y="534187"/>
                      <a:pt x="11020" y="531770"/>
                      <a:pt x="6718" y="527468"/>
                    </a:cubicBezTo>
                    <a:cubicBezTo>
                      <a:pt x="2417" y="523167"/>
                      <a:pt x="0" y="517332"/>
                      <a:pt x="0" y="511249"/>
                    </a:cubicBezTo>
                    <a:lnTo>
                      <a:pt x="0" y="22938"/>
                    </a:lnTo>
                    <a:cubicBezTo>
                      <a:pt x="0" y="16854"/>
                      <a:pt x="2417" y="11020"/>
                      <a:pt x="6718" y="6718"/>
                    </a:cubicBezTo>
                    <a:cubicBezTo>
                      <a:pt x="11020" y="2417"/>
                      <a:pt x="16854" y="0"/>
                      <a:pt x="22938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949" t="-30237" b="-34976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326777" y="790186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464646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Intra-Factory Logistics: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26777" y="8358863"/>
              <a:ext cx="7082900" cy="1163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Drones </a:t>
              </a:r>
              <a:r>
                <a:rPr lang="en-US" sz="2199" b="1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transport small parts </a:t>
              </a: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between </a:t>
              </a:r>
              <a:r>
                <a:rPr lang="en-US" sz="2199" b="1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assembly lines</a:t>
              </a:r>
              <a:r>
                <a:rPr lang="en-US" sz="2199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 to keep the </a:t>
              </a:r>
              <a:r>
                <a:rPr lang="en-US" sz="2199" b="1" dirty="0">
                  <a:solidFill>
                    <a:srgbClr val="464646"/>
                  </a:solidFill>
                  <a:latin typeface="Rubik"/>
                  <a:ea typeface="Rubik"/>
                  <a:cs typeface="Rubik"/>
                  <a:sym typeface="Rubik"/>
                </a:rPr>
                <a:t>production process running smoothly.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344768" y="1068663"/>
            <a:ext cx="14271936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UAVs in Precision Agriculture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924A04-833C-D79C-D87F-E6DC4D8142D1}"/>
              </a:ext>
            </a:extLst>
          </p:cNvPr>
          <p:cNvGrpSpPr/>
          <p:nvPr/>
        </p:nvGrpSpPr>
        <p:grpSpPr>
          <a:xfrm>
            <a:off x="6577298" y="2657386"/>
            <a:ext cx="5200652" cy="7326446"/>
            <a:chOff x="6577298" y="2657386"/>
            <a:chExt cx="5200652" cy="7326446"/>
          </a:xfrm>
        </p:grpSpPr>
        <p:grpSp>
          <p:nvGrpSpPr>
            <p:cNvPr id="5" name="Group 5"/>
            <p:cNvGrpSpPr/>
            <p:nvPr/>
          </p:nvGrpSpPr>
          <p:grpSpPr>
            <a:xfrm>
              <a:off x="6577298" y="2657386"/>
              <a:ext cx="5200652" cy="7326446"/>
              <a:chOff x="0" y="0"/>
              <a:chExt cx="1210830" cy="17057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751447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Precision Spraying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577298" y="7791195"/>
              <a:ext cx="5200652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Drones can be used to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spray fertilizer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or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pesticides precisely 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where they are needed 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saves money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better 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for the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environment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751447" y="2997160"/>
              <a:ext cx="4852394" cy="3927655"/>
              <a:chOff x="0" y="0"/>
              <a:chExt cx="751763" cy="60849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496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1800"/>
                    </a:lnTo>
                    <a:cubicBezTo>
                      <a:pt x="751763" y="581533"/>
                      <a:pt x="747897" y="590867"/>
                      <a:pt x="741015" y="597748"/>
                    </a:cubicBezTo>
                    <a:cubicBezTo>
                      <a:pt x="734133" y="604630"/>
                      <a:pt x="724799" y="608496"/>
                      <a:pt x="715067" y="608496"/>
                    </a:cubicBezTo>
                    <a:lnTo>
                      <a:pt x="36696" y="608496"/>
                    </a:lnTo>
                    <a:cubicBezTo>
                      <a:pt x="26964" y="608496"/>
                      <a:pt x="17630" y="604630"/>
                      <a:pt x="10748" y="597748"/>
                    </a:cubicBezTo>
                    <a:cubicBezTo>
                      <a:pt x="3866" y="590867"/>
                      <a:pt x="0" y="581533"/>
                      <a:pt x="0" y="571800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3236" r="-13236"/>
                </a:stretch>
              </a:blipFill>
            </p:spPr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FAF5F3-DE28-B0F1-60B9-A96928130DA2}"/>
              </a:ext>
            </a:extLst>
          </p:cNvPr>
          <p:cNvGrpSpPr/>
          <p:nvPr/>
        </p:nvGrpSpPr>
        <p:grpSpPr>
          <a:xfrm>
            <a:off x="1062344" y="2657386"/>
            <a:ext cx="5200652" cy="7326446"/>
            <a:chOff x="1062344" y="2657386"/>
            <a:chExt cx="5200652" cy="7326446"/>
          </a:xfrm>
        </p:grpSpPr>
        <p:grpSp>
          <p:nvGrpSpPr>
            <p:cNvPr id="18" name="Group 18"/>
            <p:cNvGrpSpPr/>
            <p:nvPr/>
          </p:nvGrpSpPr>
          <p:grpSpPr>
            <a:xfrm>
              <a:off x="1062344" y="2657386"/>
              <a:ext cx="5200652" cy="7326446"/>
              <a:chOff x="0" y="0"/>
              <a:chExt cx="1210830" cy="17057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39129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Checking Crop Health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9959" y="7791195"/>
              <a:ext cx="5025421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Drones use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special cameras (NDVI)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decide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which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plants are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healthy 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showing this information on a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color-coded map. 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260878" y="2995794"/>
              <a:ext cx="4852394" cy="3929021"/>
              <a:chOff x="0" y="0"/>
              <a:chExt cx="751763" cy="60870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51763" cy="608708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708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2012"/>
                    </a:lnTo>
                    <a:cubicBezTo>
                      <a:pt x="751763" y="581744"/>
                      <a:pt x="747897" y="591078"/>
                      <a:pt x="741015" y="597960"/>
                    </a:cubicBezTo>
                    <a:cubicBezTo>
                      <a:pt x="734133" y="604842"/>
                      <a:pt x="724799" y="608708"/>
                      <a:pt x="715067" y="608708"/>
                    </a:cubicBezTo>
                    <a:lnTo>
                      <a:pt x="36696" y="608708"/>
                    </a:lnTo>
                    <a:cubicBezTo>
                      <a:pt x="16429" y="608708"/>
                      <a:pt x="0" y="592279"/>
                      <a:pt x="0" y="572012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1750" b="-11750"/>
                </a:stretch>
              </a:blip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C8C327-FC27-2587-6E93-4BC79635B560}"/>
              </a:ext>
            </a:extLst>
          </p:cNvPr>
          <p:cNvGrpSpPr/>
          <p:nvPr/>
        </p:nvGrpSpPr>
        <p:grpSpPr>
          <a:xfrm>
            <a:off x="12092291" y="2657386"/>
            <a:ext cx="5200652" cy="7326446"/>
            <a:chOff x="12092291" y="2657386"/>
            <a:chExt cx="5200652" cy="7326446"/>
          </a:xfrm>
        </p:grpSpPr>
        <p:grpSp>
          <p:nvGrpSpPr>
            <p:cNvPr id="8" name="Group 8"/>
            <p:cNvGrpSpPr/>
            <p:nvPr/>
          </p:nvGrpSpPr>
          <p:grpSpPr>
            <a:xfrm>
              <a:off x="12092291" y="2657386"/>
              <a:ext cx="5200652" cy="7326446"/>
              <a:chOff x="0" y="0"/>
              <a:chExt cx="1210830" cy="17057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8F6F3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242016" y="2997160"/>
              <a:ext cx="4852394" cy="3927655"/>
              <a:chOff x="0" y="0"/>
              <a:chExt cx="751763" cy="608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51763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496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1800"/>
                    </a:lnTo>
                    <a:cubicBezTo>
                      <a:pt x="751763" y="581533"/>
                      <a:pt x="747897" y="590867"/>
                      <a:pt x="741015" y="597748"/>
                    </a:cubicBezTo>
                    <a:cubicBezTo>
                      <a:pt x="734133" y="604630"/>
                      <a:pt x="724799" y="608496"/>
                      <a:pt x="715067" y="608496"/>
                    </a:cubicBezTo>
                    <a:lnTo>
                      <a:pt x="36696" y="608496"/>
                    </a:lnTo>
                    <a:cubicBezTo>
                      <a:pt x="26964" y="608496"/>
                      <a:pt x="17630" y="604630"/>
                      <a:pt x="10748" y="597748"/>
                    </a:cubicBezTo>
                    <a:cubicBezTo>
                      <a:pt x="3866" y="590867"/>
                      <a:pt x="0" y="581533"/>
                      <a:pt x="0" y="571800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3236" r="-13236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242016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Soil Analysis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242016" y="7791195"/>
              <a:ext cx="4852394" cy="772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Drones perform soil analysis for better crop management.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344768" y="1068663"/>
            <a:ext cx="14271936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UAVs in Environmental Management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42697-5BA6-D94C-C5C3-C48141FC7164}"/>
              </a:ext>
            </a:extLst>
          </p:cNvPr>
          <p:cNvGrpSpPr/>
          <p:nvPr/>
        </p:nvGrpSpPr>
        <p:grpSpPr>
          <a:xfrm>
            <a:off x="6577298" y="2657386"/>
            <a:ext cx="5200652" cy="7326446"/>
            <a:chOff x="6577298" y="2657386"/>
            <a:chExt cx="5200652" cy="7326446"/>
          </a:xfrm>
        </p:grpSpPr>
        <p:grpSp>
          <p:nvGrpSpPr>
            <p:cNvPr id="5" name="Group 5"/>
            <p:cNvGrpSpPr/>
            <p:nvPr/>
          </p:nvGrpSpPr>
          <p:grpSpPr>
            <a:xfrm>
              <a:off x="6577298" y="2657386"/>
              <a:ext cx="5200652" cy="7326446"/>
              <a:chOff x="0" y="0"/>
              <a:chExt cx="1210830" cy="17057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751447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Anti-Poaching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577298" y="7791195"/>
              <a:ext cx="5200652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Equipped with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night-vision camera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s, drones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patrol large areas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to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spot illegal hunters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and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protect 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endangered animals.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751447" y="2997160"/>
              <a:ext cx="4852394" cy="3927655"/>
              <a:chOff x="0" y="0"/>
              <a:chExt cx="751763" cy="60849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496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1800"/>
                    </a:lnTo>
                    <a:cubicBezTo>
                      <a:pt x="751763" y="581533"/>
                      <a:pt x="747897" y="590867"/>
                      <a:pt x="741015" y="597748"/>
                    </a:cubicBezTo>
                    <a:cubicBezTo>
                      <a:pt x="734133" y="604630"/>
                      <a:pt x="724799" y="608496"/>
                      <a:pt x="715067" y="608496"/>
                    </a:cubicBezTo>
                    <a:lnTo>
                      <a:pt x="36696" y="608496"/>
                    </a:lnTo>
                    <a:cubicBezTo>
                      <a:pt x="26964" y="608496"/>
                      <a:pt x="17630" y="604630"/>
                      <a:pt x="10748" y="597748"/>
                    </a:cubicBezTo>
                    <a:cubicBezTo>
                      <a:pt x="3866" y="590867"/>
                      <a:pt x="0" y="581533"/>
                      <a:pt x="0" y="571800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236" r="-13236"/>
                </a:stretch>
              </a:blip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60A83-C0F7-4246-685A-D0322D995092}"/>
              </a:ext>
            </a:extLst>
          </p:cNvPr>
          <p:cNvGrpSpPr/>
          <p:nvPr/>
        </p:nvGrpSpPr>
        <p:grpSpPr>
          <a:xfrm>
            <a:off x="1062344" y="2657386"/>
            <a:ext cx="5200652" cy="7326446"/>
            <a:chOff x="1062344" y="2657386"/>
            <a:chExt cx="5200652" cy="7326446"/>
          </a:xfrm>
        </p:grpSpPr>
        <p:grpSp>
          <p:nvGrpSpPr>
            <p:cNvPr id="18" name="Group 18"/>
            <p:cNvGrpSpPr/>
            <p:nvPr/>
          </p:nvGrpSpPr>
          <p:grpSpPr>
            <a:xfrm>
              <a:off x="1062344" y="2657386"/>
              <a:ext cx="5200652" cy="7326446"/>
              <a:chOff x="0" y="0"/>
              <a:chExt cx="1210830" cy="17057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AFAF7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39129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Habitat Monitoring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9959" y="7791195"/>
              <a:ext cx="5025421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 Drones quickly scan large areas to count animals and track their movements without disturbing them.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260878" y="2995794"/>
              <a:ext cx="4852394" cy="3929021"/>
              <a:chOff x="0" y="0"/>
              <a:chExt cx="751763" cy="60870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51763" cy="608708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708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2012"/>
                    </a:lnTo>
                    <a:cubicBezTo>
                      <a:pt x="751763" y="581744"/>
                      <a:pt x="747897" y="591078"/>
                      <a:pt x="741015" y="597960"/>
                    </a:cubicBezTo>
                    <a:cubicBezTo>
                      <a:pt x="734133" y="604842"/>
                      <a:pt x="724799" y="608708"/>
                      <a:pt x="715067" y="608708"/>
                    </a:cubicBezTo>
                    <a:lnTo>
                      <a:pt x="36696" y="608708"/>
                    </a:lnTo>
                    <a:cubicBezTo>
                      <a:pt x="16429" y="608708"/>
                      <a:pt x="0" y="592279"/>
                      <a:pt x="0" y="572012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3258" r="-13258"/>
                </a:stretch>
              </a:blipFill>
            </p:spPr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ED0E2-6D72-6125-F560-7EB09D0C82AA}"/>
              </a:ext>
            </a:extLst>
          </p:cNvPr>
          <p:cNvGrpSpPr/>
          <p:nvPr/>
        </p:nvGrpSpPr>
        <p:grpSpPr>
          <a:xfrm>
            <a:off x="12092291" y="2657386"/>
            <a:ext cx="5200652" cy="7326446"/>
            <a:chOff x="12092291" y="2657386"/>
            <a:chExt cx="5200652" cy="7326446"/>
          </a:xfrm>
        </p:grpSpPr>
        <p:grpSp>
          <p:nvGrpSpPr>
            <p:cNvPr id="8" name="Group 8"/>
            <p:cNvGrpSpPr/>
            <p:nvPr/>
          </p:nvGrpSpPr>
          <p:grpSpPr>
            <a:xfrm>
              <a:off x="12092291" y="2657386"/>
              <a:ext cx="5200652" cy="7326446"/>
              <a:chOff x="0" y="0"/>
              <a:chExt cx="1210830" cy="17057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0830" cy="17057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7057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616445"/>
                    </a:lnTo>
                    <a:cubicBezTo>
                      <a:pt x="1210830" y="1640133"/>
                      <a:pt x="1201420" y="1662852"/>
                      <a:pt x="1184669" y="1679603"/>
                    </a:cubicBezTo>
                    <a:cubicBezTo>
                      <a:pt x="1167919" y="1696353"/>
                      <a:pt x="1145200" y="1705763"/>
                      <a:pt x="1121511" y="1705763"/>
                    </a:cubicBezTo>
                    <a:lnTo>
                      <a:pt x="89319" y="1705763"/>
                    </a:lnTo>
                    <a:cubicBezTo>
                      <a:pt x="65630" y="1705763"/>
                      <a:pt x="42911" y="1696353"/>
                      <a:pt x="26161" y="1679603"/>
                    </a:cubicBezTo>
                    <a:cubicBezTo>
                      <a:pt x="9410" y="1662852"/>
                      <a:pt x="0" y="1640133"/>
                      <a:pt x="0" y="16164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F8F6F3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10830" cy="17438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242016" y="2997160"/>
              <a:ext cx="4852394" cy="3927655"/>
              <a:chOff x="0" y="0"/>
              <a:chExt cx="751763" cy="608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51763" cy="608496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608496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571800"/>
                    </a:lnTo>
                    <a:cubicBezTo>
                      <a:pt x="751763" y="581533"/>
                      <a:pt x="747897" y="590867"/>
                      <a:pt x="741015" y="597748"/>
                    </a:cubicBezTo>
                    <a:cubicBezTo>
                      <a:pt x="734133" y="604630"/>
                      <a:pt x="724799" y="608496"/>
                      <a:pt x="715067" y="608496"/>
                    </a:cubicBezTo>
                    <a:lnTo>
                      <a:pt x="36696" y="608496"/>
                    </a:lnTo>
                    <a:cubicBezTo>
                      <a:pt x="26964" y="608496"/>
                      <a:pt x="17630" y="604630"/>
                      <a:pt x="10748" y="597748"/>
                    </a:cubicBezTo>
                    <a:cubicBezTo>
                      <a:pt x="3866" y="590867"/>
                      <a:pt x="0" y="581533"/>
                      <a:pt x="0" y="571800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r="-26472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242016" y="7129602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Forest Health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242016" y="7791195"/>
              <a:ext cx="4852394" cy="1554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Assess forest conditions quickly, track deforestation</a:t>
              </a: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and</a:t>
              </a:r>
              <a:r>
                <a:rPr lang="en-US" sz="2199" b="1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identify areas affected by pests or fires.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344768" y="1068663"/>
            <a:ext cx="16459365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UAVs in Construction Industry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3C6BD8-1673-2B31-0789-09F58300393E}"/>
              </a:ext>
            </a:extLst>
          </p:cNvPr>
          <p:cNvGrpSpPr/>
          <p:nvPr/>
        </p:nvGrpSpPr>
        <p:grpSpPr>
          <a:xfrm>
            <a:off x="1062344" y="2657386"/>
            <a:ext cx="5200652" cy="7147769"/>
            <a:chOff x="1062344" y="2657386"/>
            <a:chExt cx="5200652" cy="7147769"/>
          </a:xfrm>
        </p:grpSpPr>
        <p:grpSp>
          <p:nvGrpSpPr>
            <p:cNvPr id="5" name="Group 5"/>
            <p:cNvGrpSpPr/>
            <p:nvPr/>
          </p:nvGrpSpPr>
          <p:grpSpPr>
            <a:xfrm>
              <a:off x="1062344" y="2657386"/>
              <a:ext cx="5200652" cy="7147769"/>
              <a:chOff x="0" y="0"/>
              <a:chExt cx="1210830" cy="16641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60878" y="2995794"/>
              <a:ext cx="4852394" cy="3448008"/>
              <a:chOff x="0" y="0"/>
              <a:chExt cx="751763" cy="5341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3" r="-5513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63082" y="6860324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Monitoring Site Progress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65286" y="7595899"/>
              <a:ext cx="4850190" cy="1553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Drones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provide a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real-time view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of the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entire construction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site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allowing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managers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to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track progress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against plans.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057CA-697B-D8BD-B223-E9EE461C2239}"/>
              </a:ext>
            </a:extLst>
          </p:cNvPr>
          <p:cNvGrpSpPr/>
          <p:nvPr/>
        </p:nvGrpSpPr>
        <p:grpSpPr>
          <a:xfrm>
            <a:off x="12092291" y="2657386"/>
            <a:ext cx="5200652" cy="7147769"/>
            <a:chOff x="12092291" y="2657386"/>
            <a:chExt cx="5200652" cy="7147769"/>
          </a:xfrm>
        </p:grpSpPr>
        <p:grpSp>
          <p:nvGrpSpPr>
            <p:cNvPr id="11" name="Group 11"/>
            <p:cNvGrpSpPr/>
            <p:nvPr/>
          </p:nvGrpSpPr>
          <p:grpSpPr>
            <a:xfrm>
              <a:off x="12092291" y="2657386"/>
              <a:ext cx="5200652" cy="7147769"/>
              <a:chOff x="0" y="0"/>
              <a:chExt cx="1210830" cy="16641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242016" y="2997160"/>
              <a:ext cx="4852394" cy="3448008"/>
              <a:chOff x="0" y="0"/>
              <a:chExt cx="751763" cy="5341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8220" b="-22509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243118" y="6867665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Improving Safety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243118" y="7595899"/>
              <a:ext cx="4852394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Drones can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spot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potential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safety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issues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like workers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not wearing helmets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or u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nsafe structures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,from a distance.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88D336-9F9F-9E5F-CFF2-CCE506EE3C96}"/>
              </a:ext>
            </a:extLst>
          </p:cNvPr>
          <p:cNvGrpSpPr/>
          <p:nvPr/>
        </p:nvGrpSpPr>
        <p:grpSpPr>
          <a:xfrm>
            <a:off x="6577298" y="2657386"/>
            <a:ext cx="5200652" cy="7273408"/>
            <a:chOff x="6577298" y="2657386"/>
            <a:chExt cx="5200652" cy="7273408"/>
          </a:xfrm>
        </p:grpSpPr>
        <p:grpSp>
          <p:nvGrpSpPr>
            <p:cNvPr id="8" name="Group 8"/>
            <p:cNvGrpSpPr/>
            <p:nvPr/>
          </p:nvGrpSpPr>
          <p:grpSpPr>
            <a:xfrm>
              <a:off x="6577298" y="2657386"/>
              <a:ext cx="5200652" cy="7147769"/>
              <a:chOff x="0" y="0"/>
              <a:chExt cx="1210830" cy="16641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751447" y="2997160"/>
              <a:ext cx="4852394" cy="3448008"/>
              <a:chOff x="0" y="0"/>
              <a:chExt cx="751763" cy="53418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1788" b="-28942"/>
                </a:stretch>
              </a:blip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51447" y="6867665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Mapping and Surveying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751447" y="7595899"/>
              <a:ext cx="4852394" cy="233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Using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LiDAR technology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drones can create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detailed 3D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maps of the terrain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before 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construction even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begins.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</a:t>
              </a:r>
            </a:p>
            <a:p>
              <a:pPr algn="l">
                <a:lnSpc>
                  <a:spcPts val="3079"/>
                </a:lnSpc>
              </a:pPr>
              <a:endParaRPr lang="en-US" sz="2199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063501" y="4387194"/>
              <a:ext cx="160998" cy="1303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80"/>
                </a:lnSpc>
                <a:spcBef>
                  <a:spcPct val="0"/>
                </a:spcBef>
              </a:pPr>
              <a:r>
                <a:rPr lang="en-US" sz="7200" b="1" spc="-504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344768" y="1068663"/>
            <a:ext cx="15295028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UAVs in Healthcare Industry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2FB774-7DCE-D0B9-A031-F0A27652C904}"/>
              </a:ext>
            </a:extLst>
          </p:cNvPr>
          <p:cNvGrpSpPr/>
          <p:nvPr/>
        </p:nvGrpSpPr>
        <p:grpSpPr>
          <a:xfrm>
            <a:off x="9079523" y="2449677"/>
            <a:ext cx="7749601" cy="7619836"/>
            <a:chOff x="9079523" y="2449677"/>
            <a:chExt cx="7749601" cy="7619836"/>
          </a:xfrm>
        </p:grpSpPr>
        <p:grpSp>
          <p:nvGrpSpPr>
            <p:cNvPr id="9" name="Group 9"/>
            <p:cNvGrpSpPr/>
            <p:nvPr/>
          </p:nvGrpSpPr>
          <p:grpSpPr>
            <a:xfrm>
              <a:off x="9079523" y="2449677"/>
              <a:ext cx="7692452" cy="7619836"/>
              <a:chOff x="0" y="0"/>
              <a:chExt cx="1790978" cy="17740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90978" cy="1774071"/>
              </a:xfrm>
              <a:custGeom>
                <a:avLst/>
                <a:gdLst/>
                <a:ahLst/>
                <a:cxnLst/>
                <a:rect l="l" t="t" r="r" b="b"/>
                <a:pathLst>
                  <a:path w="1790978" h="1774071">
                    <a:moveTo>
                      <a:pt x="60386" y="0"/>
                    </a:moveTo>
                    <a:lnTo>
                      <a:pt x="1730592" y="0"/>
                    </a:lnTo>
                    <a:cubicBezTo>
                      <a:pt x="1763942" y="0"/>
                      <a:pt x="1790978" y="27036"/>
                      <a:pt x="1790978" y="60386"/>
                    </a:cubicBezTo>
                    <a:lnTo>
                      <a:pt x="1790978" y="1713685"/>
                    </a:lnTo>
                    <a:cubicBezTo>
                      <a:pt x="1790978" y="1729701"/>
                      <a:pt x="1784616" y="1745060"/>
                      <a:pt x="1773291" y="1756385"/>
                    </a:cubicBezTo>
                    <a:cubicBezTo>
                      <a:pt x="1761967" y="1767709"/>
                      <a:pt x="1746607" y="1774071"/>
                      <a:pt x="1730592" y="1774071"/>
                    </a:cubicBezTo>
                    <a:lnTo>
                      <a:pt x="60386" y="1774071"/>
                    </a:lnTo>
                    <a:cubicBezTo>
                      <a:pt x="44371" y="1774071"/>
                      <a:pt x="29011" y="1767709"/>
                      <a:pt x="17687" y="1756385"/>
                    </a:cubicBezTo>
                    <a:cubicBezTo>
                      <a:pt x="6362" y="1745060"/>
                      <a:pt x="0" y="1729701"/>
                      <a:pt x="0" y="1713685"/>
                    </a:cubicBezTo>
                    <a:lnTo>
                      <a:pt x="0" y="60386"/>
                    </a:lnTo>
                    <a:cubicBezTo>
                      <a:pt x="0" y="44371"/>
                      <a:pt x="6362" y="29011"/>
                      <a:pt x="17687" y="17687"/>
                    </a:cubicBezTo>
                    <a:cubicBezTo>
                      <a:pt x="29011" y="6362"/>
                      <a:pt x="44371" y="0"/>
                      <a:pt x="603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90978" cy="18121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3468461" y="4600575"/>
              <a:ext cx="3360663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Organ Transportation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314430" y="5843588"/>
              <a:ext cx="3325366" cy="311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Drones help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keep organs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vaccines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at the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right temperature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during transportation  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They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ensure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that these items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stay safe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effective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9376138" y="2787717"/>
              <a:ext cx="3938292" cy="6943755"/>
              <a:chOff x="0" y="0"/>
              <a:chExt cx="501911" cy="8849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01911" cy="884939"/>
              </a:xfrm>
              <a:custGeom>
                <a:avLst/>
                <a:gdLst/>
                <a:ahLst/>
                <a:cxnLst/>
                <a:rect l="l" t="t" r="r" b="b"/>
                <a:pathLst>
                  <a:path w="501911" h="884939">
                    <a:moveTo>
                      <a:pt x="45214" y="0"/>
                    </a:moveTo>
                    <a:lnTo>
                      <a:pt x="456698" y="0"/>
                    </a:lnTo>
                    <a:cubicBezTo>
                      <a:pt x="481668" y="0"/>
                      <a:pt x="501911" y="20243"/>
                      <a:pt x="501911" y="45214"/>
                    </a:cubicBezTo>
                    <a:lnTo>
                      <a:pt x="501911" y="839725"/>
                    </a:lnTo>
                    <a:cubicBezTo>
                      <a:pt x="501911" y="864696"/>
                      <a:pt x="481668" y="884939"/>
                      <a:pt x="456698" y="884939"/>
                    </a:cubicBezTo>
                    <a:lnTo>
                      <a:pt x="45214" y="884939"/>
                    </a:lnTo>
                    <a:cubicBezTo>
                      <a:pt x="20243" y="884939"/>
                      <a:pt x="0" y="864696"/>
                      <a:pt x="0" y="839725"/>
                    </a:cubicBezTo>
                    <a:lnTo>
                      <a:pt x="0" y="45214"/>
                    </a:lnTo>
                    <a:cubicBezTo>
                      <a:pt x="0" y="20243"/>
                      <a:pt x="20243" y="0"/>
                      <a:pt x="4521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033" b="-2033"/>
                </a:stretch>
              </a:blipFill>
            </p:spPr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2F97EA-FF7D-CE8C-5989-068A1BF19AEB}"/>
              </a:ext>
            </a:extLst>
          </p:cNvPr>
          <p:cNvGrpSpPr/>
          <p:nvPr/>
        </p:nvGrpSpPr>
        <p:grpSpPr>
          <a:xfrm>
            <a:off x="1062344" y="2449677"/>
            <a:ext cx="7718073" cy="7619836"/>
            <a:chOff x="1062344" y="2449677"/>
            <a:chExt cx="7718073" cy="7619836"/>
          </a:xfrm>
        </p:grpSpPr>
        <p:grpSp>
          <p:nvGrpSpPr>
            <p:cNvPr id="6" name="Group 6"/>
            <p:cNvGrpSpPr/>
            <p:nvPr/>
          </p:nvGrpSpPr>
          <p:grpSpPr>
            <a:xfrm>
              <a:off x="1062344" y="2449677"/>
              <a:ext cx="7560273" cy="7619836"/>
              <a:chOff x="0" y="0"/>
              <a:chExt cx="1760204" cy="17740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60204" cy="1774071"/>
              </a:xfrm>
              <a:custGeom>
                <a:avLst/>
                <a:gdLst/>
                <a:ahLst/>
                <a:cxnLst/>
                <a:rect l="l" t="t" r="r" b="b"/>
                <a:pathLst>
                  <a:path w="1760204" h="1774071">
                    <a:moveTo>
                      <a:pt x="61442" y="0"/>
                    </a:moveTo>
                    <a:lnTo>
                      <a:pt x="1698762" y="0"/>
                    </a:lnTo>
                    <a:cubicBezTo>
                      <a:pt x="1715057" y="0"/>
                      <a:pt x="1730685" y="6473"/>
                      <a:pt x="1742208" y="17996"/>
                    </a:cubicBezTo>
                    <a:cubicBezTo>
                      <a:pt x="1753730" y="29518"/>
                      <a:pt x="1760204" y="45146"/>
                      <a:pt x="1760204" y="61442"/>
                    </a:cubicBezTo>
                    <a:lnTo>
                      <a:pt x="1760204" y="1712630"/>
                    </a:lnTo>
                    <a:cubicBezTo>
                      <a:pt x="1760204" y="1746563"/>
                      <a:pt x="1732695" y="1774071"/>
                      <a:pt x="1698762" y="1774071"/>
                    </a:cubicBezTo>
                    <a:lnTo>
                      <a:pt x="61442" y="1774071"/>
                    </a:lnTo>
                    <a:cubicBezTo>
                      <a:pt x="27508" y="1774071"/>
                      <a:pt x="0" y="1746563"/>
                      <a:pt x="0" y="1712630"/>
                    </a:cubicBezTo>
                    <a:lnTo>
                      <a:pt x="0" y="61442"/>
                    </a:lnTo>
                    <a:cubicBezTo>
                      <a:pt x="0" y="27508"/>
                      <a:pt x="27508" y="0"/>
                      <a:pt x="614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60204" cy="18121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292646" y="4338637"/>
              <a:ext cx="3487771" cy="1552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Delivering Emergency Medical Supplies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134846" y="6064332"/>
              <a:ext cx="3487771" cy="2725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Drones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deliver blood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vaccines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insulin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medicines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to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remote 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or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disaster zones</a:t>
              </a:r>
              <a:r>
                <a:rPr lang="en-US" sz="2199" dirty="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where </a:t>
              </a:r>
              <a:r>
                <a:rPr lang="en-US" sz="2199" b="1" dirty="0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traditional transport fails.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406287" y="2835455"/>
              <a:ext cx="3587255" cy="6919886"/>
              <a:chOff x="0" y="0"/>
              <a:chExt cx="555760" cy="10720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55760" cy="1072071"/>
              </a:xfrm>
              <a:custGeom>
                <a:avLst/>
                <a:gdLst/>
                <a:ahLst/>
                <a:cxnLst/>
                <a:rect l="l" t="t" r="r" b="b"/>
                <a:pathLst>
                  <a:path w="555760" h="1072071">
                    <a:moveTo>
                      <a:pt x="49638" y="0"/>
                    </a:moveTo>
                    <a:lnTo>
                      <a:pt x="506122" y="0"/>
                    </a:lnTo>
                    <a:cubicBezTo>
                      <a:pt x="519287" y="0"/>
                      <a:pt x="531912" y="5230"/>
                      <a:pt x="541221" y="14539"/>
                    </a:cubicBezTo>
                    <a:cubicBezTo>
                      <a:pt x="550530" y="23848"/>
                      <a:pt x="555760" y="36473"/>
                      <a:pt x="555760" y="49638"/>
                    </a:cubicBezTo>
                    <a:lnTo>
                      <a:pt x="555760" y="1022433"/>
                    </a:lnTo>
                    <a:cubicBezTo>
                      <a:pt x="555760" y="1035598"/>
                      <a:pt x="550530" y="1048224"/>
                      <a:pt x="541221" y="1057533"/>
                    </a:cubicBezTo>
                    <a:cubicBezTo>
                      <a:pt x="531912" y="1066842"/>
                      <a:pt x="519287" y="1072071"/>
                      <a:pt x="506122" y="1072071"/>
                    </a:cubicBezTo>
                    <a:lnTo>
                      <a:pt x="49638" y="1072071"/>
                    </a:lnTo>
                    <a:cubicBezTo>
                      <a:pt x="36473" y="1072071"/>
                      <a:pt x="23848" y="1066842"/>
                      <a:pt x="14539" y="1057533"/>
                    </a:cubicBezTo>
                    <a:cubicBezTo>
                      <a:pt x="5230" y="1048224"/>
                      <a:pt x="0" y="1035598"/>
                      <a:pt x="0" y="1022433"/>
                    </a:cubicBezTo>
                    <a:lnTo>
                      <a:pt x="0" y="49638"/>
                    </a:lnTo>
                    <a:cubicBezTo>
                      <a:pt x="0" y="36473"/>
                      <a:pt x="5230" y="23848"/>
                      <a:pt x="14539" y="14539"/>
                    </a:cubicBezTo>
                    <a:cubicBezTo>
                      <a:pt x="23848" y="5230"/>
                      <a:pt x="36473" y="0"/>
                      <a:pt x="49638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65" r="-2565"/>
                </a:stretch>
              </a:blip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344768" y="1068663"/>
            <a:ext cx="15295028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UAVs in Power &amp; Energy Sector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72BAEF-917E-8E73-1776-28A4D25F275C}"/>
              </a:ext>
            </a:extLst>
          </p:cNvPr>
          <p:cNvGrpSpPr/>
          <p:nvPr/>
        </p:nvGrpSpPr>
        <p:grpSpPr>
          <a:xfrm>
            <a:off x="1062344" y="2657386"/>
            <a:ext cx="5200652" cy="7147769"/>
            <a:chOff x="1062344" y="2657386"/>
            <a:chExt cx="5200652" cy="7147769"/>
          </a:xfrm>
        </p:grpSpPr>
        <p:grpSp>
          <p:nvGrpSpPr>
            <p:cNvPr id="5" name="Group 5"/>
            <p:cNvGrpSpPr/>
            <p:nvPr/>
          </p:nvGrpSpPr>
          <p:grpSpPr>
            <a:xfrm>
              <a:off x="1062344" y="2657386"/>
              <a:ext cx="5200652" cy="7147769"/>
              <a:chOff x="0" y="0"/>
              <a:chExt cx="1210830" cy="16641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60878" y="2995794"/>
              <a:ext cx="4852394" cy="3448008"/>
              <a:chOff x="0" y="0"/>
              <a:chExt cx="751763" cy="5341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13" r="-5513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162724" y="6867665"/>
              <a:ext cx="4999891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Wind Turbine Assessment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65286" y="7586374"/>
              <a:ext cx="4387855" cy="125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7" lvl="1" indent="-259078" algn="l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Checks the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blades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for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damage, wear, and strength.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91EBDA-1612-FD60-3754-7BC5A24113A8}"/>
              </a:ext>
            </a:extLst>
          </p:cNvPr>
          <p:cNvGrpSpPr/>
          <p:nvPr/>
        </p:nvGrpSpPr>
        <p:grpSpPr>
          <a:xfrm>
            <a:off x="6577298" y="2657386"/>
            <a:ext cx="5200652" cy="7147769"/>
            <a:chOff x="6577298" y="2657386"/>
            <a:chExt cx="5200652" cy="7147769"/>
          </a:xfrm>
        </p:grpSpPr>
        <p:grpSp>
          <p:nvGrpSpPr>
            <p:cNvPr id="8" name="Group 8"/>
            <p:cNvGrpSpPr/>
            <p:nvPr/>
          </p:nvGrpSpPr>
          <p:grpSpPr>
            <a:xfrm>
              <a:off x="6577298" y="2657386"/>
              <a:ext cx="5200652" cy="7147769"/>
              <a:chOff x="0" y="0"/>
              <a:chExt cx="1210830" cy="16641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751447" y="2997160"/>
              <a:ext cx="4852394" cy="3448008"/>
              <a:chOff x="0" y="0"/>
              <a:chExt cx="751763" cy="53418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96" y="0"/>
                    </a:moveTo>
                    <a:lnTo>
                      <a:pt x="715067" y="0"/>
                    </a:lnTo>
                    <a:cubicBezTo>
                      <a:pt x="724799" y="0"/>
                      <a:pt x="734133" y="3866"/>
                      <a:pt x="741015" y="10748"/>
                    </a:cubicBezTo>
                    <a:cubicBezTo>
                      <a:pt x="747897" y="17630"/>
                      <a:pt x="751763" y="26964"/>
                      <a:pt x="751763" y="36696"/>
                    </a:cubicBezTo>
                    <a:lnTo>
                      <a:pt x="751763" y="497491"/>
                    </a:lnTo>
                    <a:cubicBezTo>
                      <a:pt x="751763" y="507223"/>
                      <a:pt x="747897" y="516557"/>
                      <a:pt x="741015" y="523439"/>
                    </a:cubicBezTo>
                    <a:cubicBezTo>
                      <a:pt x="734133" y="530321"/>
                      <a:pt x="724799" y="534187"/>
                      <a:pt x="715067" y="534187"/>
                    </a:cubicBezTo>
                    <a:lnTo>
                      <a:pt x="36696" y="534187"/>
                    </a:lnTo>
                    <a:cubicBezTo>
                      <a:pt x="26964" y="534187"/>
                      <a:pt x="17630" y="530321"/>
                      <a:pt x="10748" y="523439"/>
                    </a:cubicBezTo>
                    <a:cubicBezTo>
                      <a:pt x="3866" y="516557"/>
                      <a:pt x="0" y="507223"/>
                      <a:pt x="0" y="497491"/>
                    </a:cubicBezTo>
                    <a:lnTo>
                      <a:pt x="0" y="36696"/>
                    </a:lnTo>
                    <a:cubicBezTo>
                      <a:pt x="0" y="26964"/>
                      <a:pt x="3866" y="17630"/>
                      <a:pt x="10748" y="10748"/>
                    </a:cubicBezTo>
                    <a:cubicBezTo>
                      <a:pt x="17630" y="3866"/>
                      <a:pt x="26964" y="0"/>
                      <a:pt x="3669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20365" b="-20365"/>
                </a:stretch>
              </a:blip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923788" y="6867665"/>
              <a:ext cx="4440425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Solar Farm Monitoring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931144" y="7586374"/>
              <a:ext cx="4425712" cy="125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 algn="l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Using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thermal cameras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drones can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detect hidden damage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on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solar panels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D83223-B4F8-8EF7-A96C-34D471A197BC}"/>
              </a:ext>
            </a:extLst>
          </p:cNvPr>
          <p:cNvGrpSpPr/>
          <p:nvPr/>
        </p:nvGrpSpPr>
        <p:grpSpPr>
          <a:xfrm>
            <a:off x="12092291" y="2657386"/>
            <a:ext cx="5200652" cy="7147769"/>
            <a:chOff x="12092291" y="2657386"/>
            <a:chExt cx="5200652" cy="7147769"/>
          </a:xfrm>
        </p:grpSpPr>
        <p:grpSp>
          <p:nvGrpSpPr>
            <p:cNvPr id="11" name="Group 11"/>
            <p:cNvGrpSpPr/>
            <p:nvPr/>
          </p:nvGrpSpPr>
          <p:grpSpPr>
            <a:xfrm>
              <a:off x="12092291" y="2657386"/>
              <a:ext cx="5200652" cy="7147769"/>
              <a:chOff x="0" y="0"/>
              <a:chExt cx="1210830" cy="16641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10830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210830" h="1664163">
                    <a:moveTo>
                      <a:pt x="89319" y="0"/>
                    </a:moveTo>
                    <a:lnTo>
                      <a:pt x="1121511" y="0"/>
                    </a:lnTo>
                    <a:cubicBezTo>
                      <a:pt x="1145200" y="0"/>
                      <a:pt x="1167919" y="9410"/>
                      <a:pt x="1184669" y="26161"/>
                    </a:cubicBezTo>
                    <a:cubicBezTo>
                      <a:pt x="1201420" y="42911"/>
                      <a:pt x="1210830" y="65630"/>
                      <a:pt x="1210830" y="89319"/>
                    </a:cubicBezTo>
                    <a:lnTo>
                      <a:pt x="1210830" y="1574845"/>
                    </a:lnTo>
                    <a:cubicBezTo>
                      <a:pt x="1210830" y="1598533"/>
                      <a:pt x="1201420" y="1621252"/>
                      <a:pt x="1184669" y="1638003"/>
                    </a:cubicBezTo>
                    <a:cubicBezTo>
                      <a:pt x="1167919" y="1654753"/>
                      <a:pt x="1145200" y="1664163"/>
                      <a:pt x="1121511" y="1664163"/>
                    </a:cubicBezTo>
                    <a:lnTo>
                      <a:pt x="89319" y="1664163"/>
                    </a:lnTo>
                    <a:cubicBezTo>
                      <a:pt x="65630" y="1664163"/>
                      <a:pt x="42911" y="1654753"/>
                      <a:pt x="26161" y="1638003"/>
                    </a:cubicBezTo>
                    <a:cubicBezTo>
                      <a:pt x="9410" y="1621252"/>
                      <a:pt x="0" y="1598533"/>
                      <a:pt x="0" y="1574845"/>
                    </a:cubicBezTo>
                    <a:lnTo>
                      <a:pt x="0" y="89319"/>
                    </a:lnTo>
                    <a:cubicBezTo>
                      <a:pt x="0" y="65630"/>
                      <a:pt x="9410" y="42911"/>
                      <a:pt x="26161" y="26161"/>
                    </a:cubicBezTo>
                    <a:cubicBezTo>
                      <a:pt x="42911" y="9410"/>
                      <a:pt x="65630" y="0"/>
                      <a:pt x="8931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10830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242016" y="2997160"/>
              <a:ext cx="4857174" cy="3451405"/>
              <a:chOff x="0" y="0"/>
              <a:chExt cx="751763" cy="5341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51763" cy="534187"/>
              </a:xfrm>
              <a:custGeom>
                <a:avLst/>
                <a:gdLst/>
                <a:ahLst/>
                <a:cxnLst/>
                <a:rect l="l" t="t" r="r" b="b"/>
                <a:pathLst>
                  <a:path w="751763" h="534187">
                    <a:moveTo>
                      <a:pt x="36660" y="0"/>
                    </a:moveTo>
                    <a:lnTo>
                      <a:pt x="715103" y="0"/>
                    </a:lnTo>
                    <a:cubicBezTo>
                      <a:pt x="735350" y="0"/>
                      <a:pt x="751763" y="16413"/>
                      <a:pt x="751763" y="36660"/>
                    </a:cubicBezTo>
                    <a:lnTo>
                      <a:pt x="751763" y="497527"/>
                    </a:lnTo>
                    <a:cubicBezTo>
                      <a:pt x="751763" y="517773"/>
                      <a:pt x="735350" y="534187"/>
                      <a:pt x="715103" y="534187"/>
                    </a:cubicBezTo>
                    <a:lnTo>
                      <a:pt x="36660" y="534187"/>
                    </a:lnTo>
                    <a:cubicBezTo>
                      <a:pt x="16413" y="534187"/>
                      <a:pt x="0" y="517773"/>
                      <a:pt x="0" y="497527"/>
                    </a:cubicBezTo>
                    <a:lnTo>
                      <a:pt x="0" y="36660"/>
                    </a:lnTo>
                    <a:cubicBezTo>
                      <a:pt x="0" y="16413"/>
                      <a:pt x="16413" y="0"/>
                      <a:pt x="3666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b="-2733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243118" y="6867665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Power Line Inspection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416125" y="7586374"/>
              <a:ext cx="4295236" cy="1672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 algn="just">
                <a:lnSpc>
                  <a:spcPts val="3359"/>
                </a:lnSpc>
                <a:buFont typeface="Arial"/>
                <a:buChar char="•"/>
              </a:pP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Quickly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inspects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transmission lines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and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locate faults</a:t>
              </a: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in </a:t>
              </a:r>
              <a:r>
                <a:rPr lang="en-US" sz="23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power lines.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796" y="2175087"/>
            <a:ext cx="15240000" cy="38100"/>
            <a:chOff x="0" y="0"/>
            <a:chExt cx="20320000" cy="50800"/>
          </a:xfrm>
        </p:grpSpPr>
        <p:sp>
          <p:nvSpPr>
            <p:cNvPr id="3" name="AutoShape 3"/>
            <p:cNvSpPr/>
            <p:nvPr/>
          </p:nvSpPr>
          <p:spPr>
            <a:xfrm>
              <a:off x="3263" y="25400"/>
              <a:ext cx="20316737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5400"/>
              <a:ext cx="1701838" cy="0"/>
            </a:xfrm>
            <a:prstGeom prst="line">
              <a:avLst/>
            </a:prstGeom>
            <a:ln w="508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344768" y="1068663"/>
            <a:ext cx="15295028" cy="10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200" spc="-50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UAVs in Oil, Gas &amp; Mining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20B1-04C6-F4DB-118B-4FDE98515D02}"/>
              </a:ext>
            </a:extLst>
          </p:cNvPr>
          <p:cNvGrpSpPr/>
          <p:nvPr/>
        </p:nvGrpSpPr>
        <p:grpSpPr>
          <a:xfrm>
            <a:off x="1344768" y="2657386"/>
            <a:ext cx="7740169" cy="7147769"/>
            <a:chOff x="1344768" y="2657386"/>
            <a:chExt cx="7740169" cy="7147769"/>
          </a:xfrm>
        </p:grpSpPr>
        <p:grpSp>
          <p:nvGrpSpPr>
            <p:cNvPr id="5" name="Group 5"/>
            <p:cNvGrpSpPr/>
            <p:nvPr/>
          </p:nvGrpSpPr>
          <p:grpSpPr>
            <a:xfrm>
              <a:off x="1344768" y="2657386"/>
              <a:ext cx="7740169" cy="7147769"/>
              <a:chOff x="0" y="0"/>
              <a:chExt cx="1802088" cy="16641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02088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802088" h="1664163">
                    <a:moveTo>
                      <a:pt x="60014" y="0"/>
                    </a:moveTo>
                    <a:lnTo>
                      <a:pt x="1742074" y="0"/>
                    </a:lnTo>
                    <a:cubicBezTo>
                      <a:pt x="1775219" y="0"/>
                      <a:pt x="1802088" y="26869"/>
                      <a:pt x="1802088" y="60014"/>
                    </a:cubicBezTo>
                    <a:lnTo>
                      <a:pt x="1802088" y="1604150"/>
                    </a:lnTo>
                    <a:cubicBezTo>
                      <a:pt x="1802088" y="1637294"/>
                      <a:pt x="1775219" y="1664163"/>
                      <a:pt x="1742074" y="1664163"/>
                    </a:cubicBezTo>
                    <a:lnTo>
                      <a:pt x="60014" y="1664163"/>
                    </a:lnTo>
                    <a:cubicBezTo>
                      <a:pt x="44097" y="1664163"/>
                      <a:pt x="28832" y="1657840"/>
                      <a:pt x="17578" y="1646586"/>
                    </a:cubicBezTo>
                    <a:cubicBezTo>
                      <a:pt x="6323" y="1635331"/>
                      <a:pt x="0" y="1620066"/>
                      <a:pt x="0" y="1604150"/>
                    </a:cubicBezTo>
                    <a:lnTo>
                      <a:pt x="0" y="60014"/>
                    </a:lnTo>
                    <a:cubicBezTo>
                      <a:pt x="0" y="26869"/>
                      <a:pt x="26869" y="0"/>
                      <a:pt x="6001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802088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649934" y="2994129"/>
              <a:ext cx="7095088" cy="3780017"/>
              <a:chOff x="0" y="0"/>
              <a:chExt cx="1099215" cy="5856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9215" cy="585624"/>
              </a:xfrm>
              <a:custGeom>
                <a:avLst/>
                <a:gdLst/>
                <a:ahLst/>
                <a:cxnLst/>
                <a:rect l="l" t="t" r="r" b="b"/>
                <a:pathLst>
                  <a:path w="1099215" h="585624">
                    <a:moveTo>
                      <a:pt x="25097" y="0"/>
                    </a:moveTo>
                    <a:lnTo>
                      <a:pt x="1074118" y="0"/>
                    </a:lnTo>
                    <a:cubicBezTo>
                      <a:pt x="1080774" y="0"/>
                      <a:pt x="1087158" y="2644"/>
                      <a:pt x="1091864" y="7351"/>
                    </a:cubicBezTo>
                    <a:cubicBezTo>
                      <a:pt x="1096571" y="12057"/>
                      <a:pt x="1099215" y="18441"/>
                      <a:pt x="1099215" y="25097"/>
                    </a:cubicBezTo>
                    <a:lnTo>
                      <a:pt x="1099215" y="560527"/>
                    </a:lnTo>
                    <a:cubicBezTo>
                      <a:pt x="1099215" y="567183"/>
                      <a:pt x="1096571" y="573566"/>
                      <a:pt x="1091864" y="578273"/>
                    </a:cubicBezTo>
                    <a:cubicBezTo>
                      <a:pt x="1087158" y="582979"/>
                      <a:pt x="1080774" y="585624"/>
                      <a:pt x="1074118" y="585624"/>
                    </a:cubicBezTo>
                    <a:lnTo>
                      <a:pt x="25097" y="585624"/>
                    </a:lnTo>
                    <a:cubicBezTo>
                      <a:pt x="18441" y="585624"/>
                      <a:pt x="12057" y="582979"/>
                      <a:pt x="7351" y="578273"/>
                    </a:cubicBezTo>
                    <a:cubicBezTo>
                      <a:pt x="2644" y="573566"/>
                      <a:pt x="0" y="567183"/>
                      <a:pt x="0" y="560527"/>
                    </a:cubicBezTo>
                    <a:lnTo>
                      <a:pt x="0" y="25097"/>
                    </a:lnTo>
                    <a:cubicBezTo>
                      <a:pt x="0" y="18441"/>
                      <a:pt x="2644" y="12057"/>
                      <a:pt x="7351" y="7351"/>
                    </a:cubicBezTo>
                    <a:cubicBezTo>
                      <a:pt x="12057" y="2644"/>
                      <a:pt x="18441" y="0"/>
                      <a:pt x="25097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43849" b="-43849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586443" y="7088471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3D Site Mapping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49934" y="7914568"/>
              <a:ext cx="7095088" cy="116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They are used to create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accurate 3D maps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of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mining sites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for better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planning 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and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resource management.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567CE6-E51E-C473-B88D-857D3688AB02}"/>
              </a:ext>
            </a:extLst>
          </p:cNvPr>
          <p:cNvGrpSpPr/>
          <p:nvPr/>
        </p:nvGrpSpPr>
        <p:grpSpPr>
          <a:xfrm>
            <a:off x="9552774" y="2657386"/>
            <a:ext cx="7740169" cy="7147769"/>
            <a:chOff x="9552774" y="2657386"/>
            <a:chExt cx="7740169" cy="7147769"/>
          </a:xfrm>
        </p:grpSpPr>
        <p:grpSp>
          <p:nvGrpSpPr>
            <p:cNvPr id="8" name="Group 8"/>
            <p:cNvGrpSpPr/>
            <p:nvPr/>
          </p:nvGrpSpPr>
          <p:grpSpPr>
            <a:xfrm>
              <a:off x="9552774" y="2657386"/>
              <a:ext cx="7740169" cy="7147769"/>
              <a:chOff x="0" y="0"/>
              <a:chExt cx="1802088" cy="166416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02088" cy="1664163"/>
              </a:xfrm>
              <a:custGeom>
                <a:avLst/>
                <a:gdLst/>
                <a:ahLst/>
                <a:cxnLst/>
                <a:rect l="l" t="t" r="r" b="b"/>
                <a:pathLst>
                  <a:path w="1802088" h="1664163">
                    <a:moveTo>
                      <a:pt x="60014" y="0"/>
                    </a:moveTo>
                    <a:lnTo>
                      <a:pt x="1742074" y="0"/>
                    </a:lnTo>
                    <a:cubicBezTo>
                      <a:pt x="1775219" y="0"/>
                      <a:pt x="1802088" y="26869"/>
                      <a:pt x="1802088" y="60014"/>
                    </a:cubicBezTo>
                    <a:lnTo>
                      <a:pt x="1802088" y="1604150"/>
                    </a:lnTo>
                    <a:cubicBezTo>
                      <a:pt x="1802088" y="1637294"/>
                      <a:pt x="1775219" y="1664163"/>
                      <a:pt x="1742074" y="1664163"/>
                    </a:cubicBezTo>
                    <a:lnTo>
                      <a:pt x="60014" y="1664163"/>
                    </a:lnTo>
                    <a:cubicBezTo>
                      <a:pt x="44097" y="1664163"/>
                      <a:pt x="28832" y="1657840"/>
                      <a:pt x="17578" y="1646586"/>
                    </a:cubicBezTo>
                    <a:cubicBezTo>
                      <a:pt x="6323" y="1635331"/>
                      <a:pt x="0" y="1620066"/>
                      <a:pt x="0" y="1604150"/>
                    </a:cubicBezTo>
                    <a:lnTo>
                      <a:pt x="0" y="60014"/>
                    </a:lnTo>
                    <a:cubicBezTo>
                      <a:pt x="0" y="26869"/>
                      <a:pt x="26869" y="0"/>
                      <a:pt x="6001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802088" cy="1702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838898" y="2994129"/>
              <a:ext cx="7167921" cy="3780017"/>
              <a:chOff x="0" y="0"/>
              <a:chExt cx="1110499" cy="58562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10498" cy="585624"/>
              </a:xfrm>
              <a:custGeom>
                <a:avLst/>
                <a:gdLst/>
                <a:ahLst/>
                <a:cxnLst/>
                <a:rect l="l" t="t" r="r" b="b"/>
                <a:pathLst>
                  <a:path w="1110498" h="585624">
                    <a:moveTo>
                      <a:pt x="24842" y="0"/>
                    </a:moveTo>
                    <a:lnTo>
                      <a:pt x="1085657" y="0"/>
                    </a:lnTo>
                    <a:cubicBezTo>
                      <a:pt x="1092245" y="0"/>
                      <a:pt x="1098564" y="2617"/>
                      <a:pt x="1103222" y="7276"/>
                    </a:cubicBezTo>
                    <a:cubicBezTo>
                      <a:pt x="1107881" y="11935"/>
                      <a:pt x="1110498" y="18253"/>
                      <a:pt x="1110498" y="24842"/>
                    </a:cubicBezTo>
                    <a:lnTo>
                      <a:pt x="1110498" y="560782"/>
                    </a:lnTo>
                    <a:cubicBezTo>
                      <a:pt x="1110498" y="567370"/>
                      <a:pt x="1107881" y="573689"/>
                      <a:pt x="1103222" y="578348"/>
                    </a:cubicBezTo>
                    <a:cubicBezTo>
                      <a:pt x="1098564" y="583006"/>
                      <a:pt x="1092245" y="585624"/>
                      <a:pt x="1085657" y="585624"/>
                    </a:cubicBezTo>
                    <a:lnTo>
                      <a:pt x="24842" y="585624"/>
                    </a:lnTo>
                    <a:cubicBezTo>
                      <a:pt x="18253" y="585624"/>
                      <a:pt x="11935" y="583006"/>
                      <a:pt x="7276" y="578348"/>
                    </a:cubicBezTo>
                    <a:cubicBezTo>
                      <a:pt x="2617" y="573689"/>
                      <a:pt x="0" y="567370"/>
                      <a:pt x="0" y="560782"/>
                    </a:cubicBezTo>
                    <a:lnTo>
                      <a:pt x="0" y="24842"/>
                    </a:lnTo>
                    <a:cubicBezTo>
                      <a:pt x="0" y="18253"/>
                      <a:pt x="2617" y="11935"/>
                      <a:pt x="7276" y="7276"/>
                    </a:cubicBezTo>
                    <a:cubicBezTo>
                      <a:pt x="11935" y="2617"/>
                      <a:pt x="18253" y="0"/>
                      <a:pt x="24842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44813" b="-44813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933702" y="7088697"/>
              <a:ext cx="4852394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Reducing Human Risk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926489" y="7917599"/>
              <a:ext cx="7169023" cy="116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The single most important role here is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 reducing the need for human entry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 into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hazardous zones</a:t>
              </a:r>
              <a:r>
                <a:rPr lang="en-US" sz="2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, which </a:t>
              </a:r>
              <a:r>
                <a:rPr lang="en-US" sz="2199" b="1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saves lives.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630</Words>
  <Application>Microsoft Office PowerPoint</Application>
  <PresentationFormat>Custom</PresentationFormat>
  <Paragraphs>98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Telegraf Medium</vt:lpstr>
      <vt:lpstr>Arial</vt:lpstr>
      <vt:lpstr>Rubik</vt:lpstr>
      <vt:lpstr>Calibri</vt:lpstr>
      <vt:lpstr>Rubik Italics</vt:lpstr>
      <vt:lpstr>Rubik Bold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inudstry application</dc:title>
  <cp:lastModifiedBy>Satyartha Prakash</cp:lastModifiedBy>
  <cp:revision>2</cp:revision>
  <dcterms:created xsi:type="dcterms:W3CDTF">2006-08-16T00:00:00Z</dcterms:created>
  <dcterms:modified xsi:type="dcterms:W3CDTF">2025-10-14T05:14:58Z</dcterms:modified>
  <dc:identifier>DAG1gZs4nQs</dc:identifier>
</cp:coreProperties>
</file>